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1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67" r:id="rId12"/>
    <p:sldId id="268" r:id="rId13"/>
    <p:sldId id="271" r:id="rId14"/>
    <p:sldId id="277" r:id="rId15"/>
    <p:sldId id="272" r:id="rId16"/>
    <p:sldId id="273" r:id="rId17"/>
    <p:sldId id="274" r:id="rId18"/>
    <p:sldId id="275" r:id="rId19"/>
    <p:sldId id="276" r:id="rId20"/>
    <p:sldId id="278" r:id="rId21"/>
    <p:sldId id="284" r:id="rId22"/>
    <p:sldId id="280" r:id="rId23"/>
    <p:sldId id="270" r:id="rId2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>
        <p:scale>
          <a:sx n="81" d="100"/>
          <a:sy n="81" d="100"/>
        </p:scale>
        <p:origin x="-105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BC282-66BB-433F-A3E7-9D4EDA82F39C}" type="doc">
      <dgm:prSet loTypeId="urn:microsoft.com/office/officeart/2008/layout/PictureStrips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AD5CA6E-8791-47BC-9E21-174102CFFF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/>
            <a:t>способствовать развитию мышления ребенка, стимулировать психические процессы и развивать творческую активность;</a:t>
          </a:r>
          <a:endParaRPr lang="ru-RU" sz="1800" dirty="0" smtClean="0"/>
        </a:p>
      </dgm:t>
    </dgm:pt>
    <dgm:pt modelId="{5199E637-2D65-4212-A199-7FBE45CA88C4}" type="parTrans" cxnId="{BC070794-0F0C-4C5A-ADA9-CE3B695FE152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57278CE7-C3A4-4500-9DB8-A16AA565ECAE}" type="sibTrans" cxnId="{BC070794-0F0C-4C5A-ADA9-CE3B695FE152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027B7534-B680-4869-8325-8C2E2036DB0A}">
      <dgm:prSet phldrT="[Текст]" custT="1"/>
      <dgm:spPr/>
      <dgm:t>
        <a:bodyPr/>
        <a:lstStyle/>
        <a:p>
          <a:r>
            <a:rPr lang="ru-RU" sz="1800" dirty="0" smtClean="0"/>
            <a:t>формировать целостную картину мира, расширять кругозор;</a:t>
          </a:r>
          <a:endParaRPr lang="ru-RU" sz="1800" dirty="0"/>
        </a:p>
      </dgm:t>
    </dgm:pt>
    <dgm:pt modelId="{A04FA458-5519-4F68-B805-1116553DB4C8}" type="parTrans" cxnId="{ABB6E005-FE5F-44AD-93B0-8D420F1F6CDA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0C358581-F99A-4805-A4A1-7B7FD8A4F982}" type="sibTrans" cxnId="{ABB6E005-FE5F-44AD-93B0-8D420F1F6CDA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138340CD-5150-4EB0-8083-34420B5AC8FD}">
      <dgm:prSet phldrT="[Текст]" custT="1"/>
      <dgm:spPr/>
      <dgm:t>
        <a:bodyPr/>
        <a:lstStyle/>
        <a:p>
          <a:r>
            <a:rPr lang="ru-RU" sz="1800" dirty="0" smtClean="0"/>
            <a:t>развивать все виды </a:t>
          </a:r>
          <a:r>
            <a:rPr lang="ru-RU" sz="1800" u="sng" dirty="0" smtClean="0"/>
            <a:t>восприятия</a:t>
          </a:r>
          <a:r>
            <a:rPr lang="ru-RU" sz="1800" dirty="0" smtClean="0"/>
            <a:t>: зрительное, слуховое, тактильно-двигательное;</a:t>
          </a:r>
          <a:endParaRPr lang="ru-RU" sz="1800" dirty="0"/>
        </a:p>
      </dgm:t>
    </dgm:pt>
    <dgm:pt modelId="{189BE563-8B7E-4FF4-925A-F0CD0257F31F}" type="parTrans" cxnId="{D1E239A7-E9B1-470A-AD83-FCA6D6B7C845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5CB88D24-601F-48D0-A2B6-AD913D33D54B}" type="sibTrans" cxnId="{D1E239A7-E9B1-470A-AD83-FCA6D6B7C845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E7498375-A4FC-4072-A7F1-9583AFD70985}">
      <dgm:prSet phldrT="[Текст]" custT="1"/>
      <dgm:spPr/>
      <dgm:t>
        <a:bodyPr/>
        <a:lstStyle/>
        <a:p>
          <a:r>
            <a:rPr lang="ru-RU" sz="1800" dirty="0" smtClean="0"/>
            <a:t>совершенствовать координацию руки и глаза; продолжать развивать мелкую моторику рук;</a:t>
          </a:r>
          <a:endParaRPr lang="ru-RU" sz="1800" dirty="0"/>
        </a:p>
      </dgm:t>
    </dgm:pt>
    <dgm:pt modelId="{8AAC3809-C238-4F3D-A2BE-FF302FB4FEFB}" type="parTrans" cxnId="{45B02AE7-0F6D-45E5-8901-636645B2D3B9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F7766E3F-34DC-4F4F-B90F-2A5F331937EB}" type="sibTrans" cxnId="{45B02AE7-0F6D-45E5-8901-636645B2D3B9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5EF9BC96-2C93-420E-91BF-B1234E6A5749}">
      <dgm:prSet phldrT="[Текст]" custT="1"/>
      <dgm:spPr/>
      <dgm:t>
        <a:bodyPr/>
        <a:lstStyle/>
        <a:p>
          <a:r>
            <a:rPr lang="ru-RU" sz="1800" dirty="0" smtClean="0"/>
            <a:t>создавать условия для получения детьми положительного коммуникативного опыта совместной деятельности.</a:t>
          </a:r>
          <a:endParaRPr lang="ru-RU" sz="1800" dirty="0"/>
        </a:p>
      </dgm:t>
    </dgm:pt>
    <dgm:pt modelId="{440DFE22-91C8-4BCA-B8D4-6FAD953FBFA5}" type="parTrans" cxnId="{2E126F02-2814-44C0-A950-40BB8F9B9EEC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034409BF-1B02-4F4C-AC84-93DB4C1DE5AD}" type="sibTrans" cxnId="{2E126F02-2814-44C0-A950-40BB8F9B9EEC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6DC99050-67D1-458C-A559-A673E9F222C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/>
            <a:t>создавать условия для дальнейшего развития самостоятельной театрализованной и сюжетно-ролевой игры, ролевого игрового поведения и взаимодействия с детьми; </a:t>
          </a:r>
          <a:endParaRPr lang="ru-RU" sz="1800" dirty="0"/>
        </a:p>
      </dgm:t>
    </dgm:pt>
    <dgm:pt modelId="{7CC04500-FBEB-4E58-8566-D37B29E637B3}" type="sibTrans" cxnId="{85E07F4B-E839-43E1-A9C5-6126A3FE65AF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17C4E606-E180-4138-AF7F-9F59BD430387}" type="parTrans" cxnId="{85E07F4B-E839-43E1-A9C5-6126A3FE65AF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796549A5-4881-4F35-99C2-9ED8BEC77850}" type="pres">
      <dgm:prSet presAssocID="{E9ABC282-66BB-433F-A3E7-9D4EDA82F3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B721D8-65CD-4CCF-A728-6EFBB9A57690}" type="pres">
      <dgm:prSet presAssocID="{FAD5CA6E-8791-47BC-9E21-174102CFFF73}" presName="composite" presStyleCnt="0"/>
      <dgm:spPr/>
    </dgm:pt>
    <dgm:pt modelId="{8219A2E6-FD42-4CB0-A03F-3BDEA51FF894}" type="pres">
      <dgm:prSet presAssocID="{FAD5CA6E-8791-47BC-9E21-174102CFFF73}" presName="rect1" presStyleLbl="trAlignAcc1" presStyleIdx="0" presStyleCnt="6" custScaleY="158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20F9D-1807-4DA5-9B42-471D7E0A9AA2}" type="pres">
      <dgm:prSet presAssocID="{FAD5CA6E-8791-47BC-9E21-174102CFFF73}" presName="rect2" presStyleLbl="fgImgPlace1" presStyleIdx="0" presStyleCnt="6" custScaleX="1001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9E185F-8CF6-4D94-80AE-AF8B75473F5A}" type="pres">
      <dgm:prSet presAssocID="{57278CE7-C3A4-4500-9DB8-A16AA565ECAE}" presName="sibTrans" presStyleCnt="0"/>
      <dgm:spPr/>
    </dgm:pt>
    <dgm:pt modelId="{770987C1-E148-4CFB-A1AC-68584DA3E8AB}" type="pres">
      <dgm:prSet presAssocID="{6DC99050-67D1-458C-A559-A673E9F222CB}" presName="composite" presStyleCnt="0"/>
      <dgm:spPr/>
    </dgm:pt>
    <dgm:pt modelId="{B65C7C32-F180-4CE4-97DE-7F9D3C067510}" type="pres">
      <dgm:prSet presAssocID="{6DC99050-67D1-458C-A559-A673E9F222CB}" presName="rect1" presStyleLbl="trAlignAcc1" presStyleIdx="1" presStyleCnt="6" custScaleY="158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C2945-4313-41AB-91CF-DB2549AE32D9}" type="pres">
      <dgm:prSet presAssocID="{6DC99050-67D1-458C-A559-A673E9F222CB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2FA8F4-AEA3-4D42-B077-A484E859FED3}" type="pres">
      <dgm:prSet presAssocID="{7CC04500-FBEB-4E58-8566-D37B29E637B3}" presName="sibTrans" presStyleCnt="0"/>
      <dgm:spPr/>
    </dgm:pt>
    <dgm:pt modelId="{215B7511-8D21-43C8-9065-1618746DB818}" type="pres">
      <dgm:prSet presAssocID="{027B7534-B680-4869-8325-8C2E2036DB0A}" presName="composite" presStyleCnt="0"/>
      <dgm:spPr/>
    </dgm:pt>
    <dgm:pt modelId="{8EFD7999-BB7F-4178-9B47-666B4D5BF680}" type="pres">
      <dgm:prSet presAssocID="{027B7534-B680-4869-8325-8C2E2036DB0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7436E-98C6-409D-9913-EA249FB77A4B}" type="pres">
      <dgm:prSet presAssocID="{027B7534-B680-4869-8325-8C2E2036DB0A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1589BA9-937B-4C80-8155-3E3BF1562124}" type="pres">
      <dgm:prSet presAssocID="{0C358581-F99A-4805-A4A1-7B7FD8A4F982}" presName="sibTrans" presStyleCnt="0"/>
      <dgm:spPr/>
    </dgm:pt>
    <dgm:pt modelId="{AB29B3EB-7D77-4E51-AA6B-C8D83C13C994}" type="pres">
      <dgm:prSet presAssocID="{138340CD-5150-4EB0-8083-34420B5AC8FD}" presName="composite" presStyleCnt="0"/>
      <dgm:spPr/>
    </dgm:pt>
    <dgm:pt modelId="{69690086-7780-4F36-8803-BFF032AB6FBF}" type="pres">
      <dgm:prSet presAssocID="{138340CD-5150-4EB0-8083-34420B5AC8F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69763-E257-4D56-897A-ECDC602335DE}" type="pres">
      <dgm:prSet presAssocID="{138340CD-5150-4EB0-8083-34420B5AC8FD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F21B4DD-D06B-4FD2-9ECB-018C210641EA}" type="pres">
      <dgm:prSet presAssocID="{5CB88D24-601F-48D0-A2B6-AD913D33D54B}" presName="sibTrans" presStyleCnt="0"/>
      <dgm:spPr/>
    </dgm:pt>
    <dgm:pt modelId="{2B43027B-88E0-4D9D-BD9A-B79EC2EB88BC}" type="pres">
      <dgm:prSet presAssocID="{E7498375-A4FC-4072-A7F1-9583AFD70985}" presName="composite" presStyleCnt="0"/>
      <dgm:spPr/>
    </dgm:pt>
    <dgm:pt modelId="{6D9CF321-C4EB-4CF0-91E0-80A4D5566B41}" type="pres">
      <dgm:prSet presAssocID="{E7498375-A4FC-4072-A7F1-9583AFD70985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87AAF-099C-4390-AF06-CAF3929F89B6}" type="pres">
      <dgm:prSet presAssocID="{E7498375-A4FC-4072-A7F1-9583AFD70985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AC3FAA0-6E58-4487-AD58-654945846619}" type="pres">
      <dgm:prSet presAssocID="{F7766E3F-34DC-4F4F-B90F-2A5F331937EB}" presName="sibTrans" presStyleCnt="0"/>
      <dgm:spPr/>
    </dgm:pt>
    <dgm:pt modelId="{941297DD-A050-4211-A4C3-CDB81201230D}" type="pres">
      <dgm:prSet presAssocID="{5EF9BC96-2C93-420E-91BF-B1234E6A5749}" presName="composite" presStyleCnt="0"/>
      <dgm:spPr/>
    </dgm:pt>
    <dgm:pt modelId="{F643E978-A01F-41AB-A205-04987D27EF02}" type="pres">
      <dgm:prSet presAssocID="{5EF9BC96-2C93-420E-91BF-B1234E6A5749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2AE7B-CBF4-46F7-9471-9FFE832DF009}" type="pres">
      <dgm:prSet presAssocID="{5EF9BC96-2C93-420E-91BF-B1234E6A5749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9434F538-07AC-4619-B44C-E11A6CBC6033}" type="presOf" srcId="{138340CD-5150-4EB0-8083-34420B5AC8FD}" destId="{69690086-7780-4F36-8803-BFF032AB6FBF}" srcOrd="0" destOrd="0" presId="urn:microsoft.com/office/officeart/2008/layout/PictureStrips"/>
    <dgm:cxn modelId="{023BABD2-2034-49BE-8C55-99D379F64503}" type="presOf" srcId="{6DC99050-67D1-458C-A559-A673E9F222CB}" destId="{B65C7C32-F180-4CE4-97DE-7F9D3C067510}" srcOrd="0" destOrd="0" presId="urn:microsoft.com/office/officeart/2008/layout/PictureStrips"/>
    <dgm:cxn modelId="{45B02AE7-0F6D-45E5-8901-636645B2D3B9}" srcId="{E9ABC282-66BB-433F-A3E7-9D4EDA82F39C}" destId="{E7498375-A4FC-4072-A7F1-9583AFD70985}" srcOrd="4" destOrd="0" parTransId="{8AAC3809-C238-4F3D-A2BE-FF302FB4FEFB}" sibTransId="{F7766E3F-34DC-4F4F-B90F-2A5F331937EB}"/>
    <dgm:cxn modelId="{BE24321A-BA1C-4401-87AA-C09424FC4AAD}" type="presOf" srcId="{027B7534-B680-4869-8325-8C2E2036DB0A}" destId="{8EFD7999-BB7F-4178-9B47-666B4D5BF680}" srcOrd="0" destOrd="0" presId="urn:microsoft.com/office/officeart/2008/layout/PictureStrips"/>
    <dgm:cxn modelId="{BC070794-0F0C-4C5A-ADA9-CE3B695FE152}" srcId="{E9ABC282-66BB-433F-A3E7-9D4EDA82F39C}" destId="{FAD5CA6E-8791-47BC-9E21-174102CFFF73}" srcOrd="0" destOrd="0" parTransId="{5199E637-2D65-4212-A199-7FBE45CA88C4}" sibTransId="{57278CE7-C3A4-4500-9DB8-A16AA565ECAE}"/>
    <dgm:cxn modelId="{A31316A1-0706-4B93-A23A-25D509248F64}" type="presOf" srcId="{E9ABC282-66BB-433F-A3E7-9D4EDA82F39C}" destId="{796549A5-4881-4F35-99C2-9ED8BEC77850}" srcOrd="0" destOrd="0" presId="urn:microsoft.com/office/officeart/2008/layout/PictureStrips"/>
    <dgm:cxn modelId="{ABB6E005-FE5F-44AD-93B0-8D420F1F6CDA}" srcId="{E9ABC282-66BB-433F-A3E7-9D4EDA82F39C}" destId="{027B7534-B680-4869-8325-8C2E2036DB0A}" srcOrd="2" destOrd="0" parTransId="{A04FA458-5519-4F68-B805-1116553DB4C8}" sibTransId="{0C358581-F99A-4805-A4A1-7B7FD8A4F982}"/>
    <dgm:cxn modelId="{3FFC77B8-2F4D-43C1-94E0-490B23BA1D89}" type="presOf" srcId="{5EF9BC96-2C93-420E-91BF-B1234E6A5749}" destId="{F643E978-A01F-41AB-A205-04987D27EF02}" srcOrd="0" destOrd="0" presId="urn:microsoft.com/office/officeart/2008/layout/PictureStrips"/>
    <dgm:cxn modelId="{C9474E8B-7461-4144-A269-13F7134DB847}" type="presOf" srcId="{FAD5CA6E-8791-47BC-9E21-174102CFFF73}" destId="{8219A2E6-FD42-4CB0-A03F-3BDEA51FF894}" srcOrd="0" destOrd="0" presId="urn:microsoft.com/office/officeart/2008/layout/PictureStrips"/>
    <dgm:cxn modelId="{D1E239A7-E9B1-470A-AD83-FCA6D6B7C845}" srcId="{E9ABC282-66BB-433F-A3E7-9D4EDA82F39C}" destId="{138340CD-5150-4EB0-8083-34420B5AC8FD}" srcOrd="3" destOrd="0" parTransId="{189BE563-8B7E-4FF4-925A-F0CD0257F31F}" sibTransId="{5CB88D24-601F-48D0-A2B6-AD913D33D54B}"/>
    <dgm:cxn modelId="{85E07F4B-E839-43E1-A9C5-6126A3FE65AF}" srcId="{E9ABC282-66BB-433F-A3E7-9D4EDA82F39C}" destId="{6DC99050-67D1-458C-A559-A673E9F222CB}" srcOrd="1" destOrd="0" parTransId="{17C4E606-E180-4138-AF7F-9F59BD430387}" sibTransId="{7CC04500-FBEB-4E58-8566-D37B29E637B3}"/>
    <dgm:cxn modelId="{D5230D6B-40AB-4DF8-B2C9-92C4C73A4BF1}" type="presOf" srcId="{E7498375-A4FC-4072-A7F1-9583AFD70985}" destId="{6D9CF321-C4EB-4CF0-91E0-80A4D5566B41}" srcOrd="0" destOrd="0" presId="urn:microsoft.com/office/officeart/2008/layout/PictureStrips"/>
    <dgm:cxn modelId="{2E126F02-2814-44C0-A950-40BB8F9B9EEC}" srcId="{E9ABC282-66BB-433F-A3E7-9D4EDA82F39C}" destId="{5EF9BC96-2C93-420E-91BF-B1234E6A5749}" srcOrd="5" destOrd="0" parTransId="{440DFE22-91C8-4BCA-B8D4-6FAD953FBFA5}" sibTransId="{034409BF-1B02-4F4C-AC84-93DB4C1DE5AD}"/>
    <dgm:cxn modelId="{15653D61-291F-4321-8AA3-B5605F903194}" type="presParOf" srcId="{796549A5-4881-4F35-99C2-9ED8BEC77850}" destId="{E9B721D8-65CD-4CCF-A728-6EFBB9A57690}" srcOrd="0" destOrd="0" presId="urn:microsoft.com/office/officeart/2008/layout/PictureStrips"/>
    <dgm:cxn modelId="{D4DE836D-5E0B-4EDC-8D5E-E74B3C64FDF6}" type="presParOf" srcId="{E9B721D8-65CD-4CCF-A728-6EFBB9A57690}" destId="{8219A2E6-FD42-4CB0-A03F-3BDEA51FF894}" srcOrd="0" destOrd="0" presId="urn:microsoft.com/office/officeart/2008/layout/PictureStrips"/>
    <dgm:cxn modelId="{C81E33B1-395E-40BD-844D-9B86348366E5}" type="presParOf" srcId="{E9B721D8-65CD-4CCF-A728-6EFBB9A57690}" destId="{01A20F9D-1807-4DA5-9B42-471D7E0A9AA2}" srcOrd="1" destOrd="0" presId="urn:microsoft.com/office/officeart/2008/layout/PictureStrips"/>
    <dgm:cxn modelId="{D963C103-609A-44A1-8BFA-A8D1BC5A9842}" type="presParOf" srcId="{796549A5-4881-4F35-99C2-9ED8BEC77850}" destId="{A59E185F-8CF6-4D94-80AE-AF8B75473F5A}" srcOrd="1" destOrd="0" presId="urn:microsoft.com/office/officeart/2008/layout/PictureStrips"/>
    <dgm:cxn modelId="{9937573B-9A7A-4588-8F12-B106FEC6DDF6}" type="presParOf" srcId="{796549A5-4881-4F35-99C2-9ED8BEC77850}" destId="{770987C1-E148-4CFB-A1AC-68584DA3E8AB}" srcOrd="2" destOrd="0" presId="urn:microsoft.com/office/officeart/2008/layout/PictureStrips"/>
    <dgm:cxn modelId="{CEAE4C42-39FA-41A9-9C06-E81C8E9F2C2C}" type="presParOf" srcId="{770987C1-E148-4CFB-A1AC-68584DA3E8AB}" destId="{B65C7C32-F180-4CE4-97DE-7F9D3C067510}" srcOrd="0" destOrd="0" presId="urn:microsoft.com/office/officeart/2008/layout/PictureStrips"/>
    <dgm:cxn modelId="{B1924478-AC6D-45D0-9A1B-B5D30EA0F347}" type="presParOf" srcId="{770987C1-E148-4CFB-A1AC-68584DA3E8AB}" destId="{2C9C2945-4313-41AB-91CF-DB2549AE32D9}" srcOrd="1" destOrd="0" presId="urn:microsoft.com/office/officeart/2008/layout/PictureStrips"/>
    <dgm:cxn modelId="{C6FC5FB0-107B-4225-8A37-73F9F3B9EC2D}" type="presParOf" srcId="{796549A5-4881-4F35-99C2-9ED8BEC77850}" destId="{462FA8F4-AEA3-4D42-B077-A484E859FED3}" srcOrd="3" destOrd="0" presId="urn:microsoft.com/office/officeart/2008/layout/PictureStrips"/>
    <dgm:cxn modelId="{DA774F38-67CC-4ED0-9BE6-BFB73D992D5E}" type="presParOf" srcId="{796549A5-4881-4F35-99C2-9ED8BEC77850}" destId="{215B7511-8D21-43C8-9065-1618746DB818}" srcOrd="4" destOrd="0" presId="urn:microsoft.com/office/officeart/2008/layout/PictureStrips"/>
    <dgm:cxn modelId="{DC85786E-AD8A-4902-8111-0A8009B53C38}" type="presParOf" srcId="{215B7511-8D21-43C8-9065-1618746DB818}" destId="{8EFD7999-BB7F-4178-9B47-666B4D5BF680}" srcOrd="0" destOrd="0" presId="urn:microsoft.com/office/officeart/2008/layout/PictureStrips"/>
    <dgm:cxn modelId="{5581544A-3A28-49A9-ABD1-DB6F15743BC1}" type="presParOf" srcId="{215B7511-8D21-43C8-9065-1618746DB818}" destId="{B727436E-98C6-409D-9913-EA249FB77A4B}" srcOrd="1" destOrd="0" presId="urn:microsoft.com/office/officeart/2008/layout/PictureStrips"/>
    <dgm:cxn modelId="{45EC0698-F398-4F81-B9B0-DF24FF233883}" type="presParOf" srcId="{796549A5-4881-4F35-99C2-9ED8BEC77850}" destId="{21589BA9-937B-4C80-8155-3E3BF1562124}" srcOrd="5" destOrd="0" presId="urn:microsoft.com/office/officeart/2008/layout/PictureStrips"/>
    <dgm:cxn modelId="{AF8E5554-5233-4C05-AEEF-450CED70E6C3}" type="presParOf" srcId="{796549A5-4881-4F35-99C2-9ED8BEC77850}" destId="{AB29B3EB-7D77-4E51-AA6B-C8D83C13C994}" srcOrd="6" destOrd="0" presId="urn:microsoft.com/office/officeart/2008/layout/PictureStrips"/>
    <dgm:cxn modelId="{884C3C91-704F-48D6-AAAC-C4F1D01D469A}" type="presParOf" srcId="{AB29B3EB-7D77-4E51-AA6B-C8D83C13C994}" destId="{69690086-7780-4F36-8803-BFF032AB6FBF}" srcOrd="0" destOrd="0" presId="urn:microsoft.com/office/officeart/2008/layout/PictureStrips"/>
    <dgm:cxn modelId="{7D53F3BD-11A7-4F41-806C-39C8CAAC06C4}" type="presParOf" srcId="{AB29B3EB-7D77-4E51-AA6B-C8D83C13C994}" destId="{AEE69763-E257-4D56-897A-ECDC602335DE}" srcOrd="1" destOrd="0" presId="urn:microsoft.com/office/officeart/2008/layout/PictureStrips"/>
    <dgm:cxn modelId="{C4DBBE76-B906-49A9-AEF7-3EAD88B12AFE}" type="presParOf" srcId="{796549A5-4881-4F35-99C2-9ED8BEC77850}" destId="{0F21B4DD-D06B-4FD2-9ECB-018C210641EA}" srcOrd="7" destOrd="0" presId="urn:microsoft.com/office/officeart/2008/layout/PictureStrips"/>
    <dgm:cxn modelId="{D456F3CF-D23D-4A20-9E8A-3FC1B21F2BF1}" type="presParOf" srcId="{796549A5-4881-4F35-99C2-9ED8BEC77850}" destId="{2B43027B-88E0-4D9D-BD9A-B79EC2EB88BC}" srcOrd="8" destOrd="0" presId="urn:microsoft.com/office/officeart/2008/layout/PictureStrips"/>
    <dgm:cxn modelId="{53657A4F-FF7C-4210-8D76-C392701CE360}" type="presParOf" srcId="{2B43027B-88E0-4D9D-BD9A-B79EC2EB88BC}" destId="{6D9CF321-C4EB-4CF0-91E0-80A4D5566B41}" srcOrd="0" destOrd="0" presId="urn:microsoft.com/office/officeart/2008/layout/PictureStrips"/>
    <dgm:cxn modelId="{7D21C7EC-9312-471A-8298-0CAE19BAA4BE}" type="presParOf" srcId="{2B43027B-88E0-4D9D-BD9A-B79EC2EB88BC}" destId="{E2887AAF-099C-4390-AF06-CAF3929F89B6}" srcOrd="1" destOrd="0" presId="urn:microsoft.com/office/officeart/2008/layout/PictureStrips"/>
    <dgm:cxn modelId="{D9C98DB3-1A08-48FD-85D0-F69F040A817C}" type="presParOf" srcId="{796549A5-4881-4F35-99C2-9ED8BEC77850}" destId="{3AC3FAA0-6E58-4487-AD58-654945846619}" srcOrd="9" destOrd="0" presId="urn:microsoft.com/office/officeart/2008/layout/PictureStrips"/>
    <dgm:cxn modelId="{FEF750A6-452C-40B0-8D1C-EE50D6694B8E}" type="presParOf" srcId="{796549A5-4881-4F35-99C2-9ED8BEC77850}" destId="{941297DD-A050-4211-A4C3-CDB81201230D}" srcOrd="10" destOrd="0" presId="urn:microsoft.com/office/officeart/2008/layout/PictureStrips"/>
    <dgm:cxn modelId="{374B6108-2BB6-4C16-8E75-B4417FEBC744}" type="presParOf" srcId="{941297DD-A050-4211-A4C3-CDB81201230D}" destId="{F643E978-A01F-41AB-A205-04987D27EF02}" srcOrd="0" destOrd="0" presId="urn:microsoft.com/office/officeart/2008/layout/PictureStrips"/>
    <dgm:cxn modelId="{5BF21C0B-17E9-4F4D-9942-62EE7E886A57}" type="presParOf" srcId="{941297DD-A050-4211-A4C3-CDB81201230D}" destId="{7D72AE7B-CBF4-46F7-9471-9FFE832DF00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C25B0-3281-459A-941A-517F57DF0F20}" type="doc">
      <dgm:prSet loTypeId="urn:microsoft.com/office/officeart/2005/8/layout/vList4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99B5D3-F873-4878-942C-BB12D33D5C40}">
      <dgm:prSet phldrT="[Текст]" custT="1"/>
      <dgm:spPr/>
      <dgm:t>
        <a:bodyPr/>
        <a:lstStyle/>
        <a:p>
          <a:r>
            <a:rPr lang="ru-RU" sz="2000" dirty="0" smtClean="0"/>
            <a:t>1) </a:t>
          </a:r>
          <a:r>
            <a:rPr lang="ru-RU" sz="2000" b="1" i="1" dirty="0" smtClean="0">
              <a:solidFill>
                <a:srgbClr val="FF0000"/>
              </a:solidFill>
            </a:rPr>
            <a:t>Безопасность</a:t>
          </a:r>
          <a:r>
            <a:rPr lang="ru-RU" sz="2000" dirty="0" smtClean="0">
              <a:solidFill>
                <a:srgbClr val="FF0000"/>
              </a:solidFill>
            </a:rPr>
            <a:t> </a:t>
          </a:r>
          <a:r>
            <a:rPr lang="ru-RU" sz="2000" dirty="0" smtClean="0"/>
            <a:t>– </a:t>
          </a:r>
          <a:r>
            <a:rPr lang="ru-RU" sz="2000" b="1" dirty="0" smtClean="0"/>
            <a:t>ширма</a:t>
          </a:r>
          <a:r>
            <a:rPr lang="ru-RU" sz="2000" dirty="0" smtClean="0"/>
            <a:t> исключает </a:t>
          </a:r>
          <a:r>
            <a:rPr lang="ru-RU" sz="2000" dirty="0" err="1" smtClean="0"/>
            <a:t>травмирование</a:t>
          </a:r>
          <a:r>
            <a:rPr lang="ru-RU" sz="2000" dirty="0" smtClean="0"/>
            <a:t> об острые углы, удары и ушибы в результате неустойчивости, складывается в плоское состояние по окончании игр;</a:t>
          </a:r>
          <a:endParaRPr lang="ru-RU" sz="2000" dirty="0"/>
        </a:p>
      </dgm:t>
    </dgm:pt>
    <dgm:pt modelId="{9EC387BF-E240-489A-B238-04918A6C0E27}" type="parTrans" cxnId="{96860C7A-ACE8-445C-ACCA-DE7BC0570DDF}">
      <dgm:prSet/>
      <dgm:spPr/>
      <dgm:t>
        <a:bodyPr/>
        <a:lstStyle/>
        <a:p>
          <a:endParaRPr lang="ru-RU" sz="2000"/>
        </a:p>
      </dgm:t>
    </dgm:pt>
    <dgm:pt modelId="{8D8471C9-1639-41C2-988B-67EBFC671A86}" type="sibTrans" cxnId="{96860C7A-ACE8-445C-ACCA-DE7BC0570DDF}">
      <dgm:prSet/>
      <dgm:spPr/>
      <dgm:t>
        <a:bodyPr/>
        <a:lstStyle/>
        <a:p>
          <a:endParaRPr lang="ru-RU" sz="2000"/>
        </a:p>
      </dgm:t>
    </dgm:pt>
    <dgm:pt modelId="{1A7134D1-B1FE-47A2-B110-B635CEDBE5F4}">
      <dgm:prSet phldrT="[Текст]" custT="1"/>
      <dgm:spPr/>
      <dgm:t>
        <a:bodyPr/>
        <a:lstStyle/>
        <a:p>
          <a:r>
            <a:rPr lang="ru-RU" sz="2000" dirty="0" smtClean="0"/>
            <a:t>2) </a:t>
          </a:r>
          <a:r>
            <a:rPr lang="ru-RU" sz="2000" b="1" i="1" dirty="0" smtClean="0">
              <a:solidFill>
                <a:srgbClr val="FF0000"/>
              </a:solidFill>
            </a:rPr>
            <a:t>Насыщенность</a:t>
          </a:r>
          <a:r>
            <a:rPr lang="ru-RU" sz="2000" dirty="0" smtClean="0">
              <a:solidFill>
                <a:srgbClr val="FF0000"/>
              </a:solidFill>
            </a:rPr>
            <a:t> </a:t>
          </a:r>
          <a:r>
            <a:rPr lang="ru-RU" sz="2000" dirty="0" smtClean="0"/>
            <a:t>- наличие кармашков обеспечивает достаточную заполняемость </a:t>
          </a:r>
          <a:r>
            <a:rPr lang="ru-RU" sz="2000" b="1" dirty="0" smtClean="0"/>
            <a:t>ширмы</a:t>
          </a:r>
          <a:r>
            <a:rPr lang="ru-RU" sz="2000" dirty="0" smtClean="0"/>
            <a:t> разнообразными атрибутами для игр;</a:t>
          </a:r>
          <a:endParaRPr lang="ru-RU" sz="2000" dirty="0"/>
        </a:p>
      </dgm:t>
    </dgm:pt>
    <dgm:pt modelId="{58D20CFB-6D39-4EF3-9E25-80E6A3AB2CD9}" type="parTrans" cxnId="{804C119E-C71A-4613-AD69-73C40FCE2368}">
      <dgm:prSet/>
      <dgm:spPr/>
      <dgm:t>
        <a:bodyPr/>
        <a:lstStyle/>
        <a:p>
          <a:endParaRPr lang="ru-RU" sz="2000"/>
        </a:p>
      </dgm:t>
    </dgm:pt>
    <dgm:pt modelId="{65FBA946-847D-4068-970A-2C33C945739D}" type="sibTrans" cxnId="{804C119E-C71A-4613-AD69-73C40FCE2368}">
      <dgm:prSet/>
      <dgm:spPr/>
      <dgm:t>
        <a:bodyPr/>
        <a:lstStyle/>
        <a:p>
          <a:endParaRPr lang="ru-RU" sz="2000"/>
        </a:p>
      </dgm:t>
    </dgm:pt>
    <dgm:pt modelId="{825269D0-ECAF-4875-9A61-4E1C5AE89C1E}">
      <dgm:prSet phldrT="[Текст]" custT="1"/>
      <dgm:spPr/>
      <dgm:t>
        <a:bodyPr/>
        <a:lstStyle/>
        <a:p>
          <a:r>
            <a:rPr lang="ru-RU" sz="2000" dirty="0" smtClean="0"/>
            <a:t>3) </a:t>
          </a:r>
          <a:r>
            <a:rPr lang="ru-RU" sz="2000" b="1" i="1" dirty="0" err="1" smtClean="0">
              <a:solidFill>
                <a:srgbClr val="FF0000"/>
              </a:solidFill>
            </a:rPr>
            <a:t>Трансформируемость</a:t>
          </a:r>
          <a:r>
            <a:rPr lang="ru-RU" sz="2000" dirty="0" smtClean="0">
              <a:solidFill>
                <a:srgbClr val="FF0000"/>
              </a:solidFill>
            </a:rPr>
            <a:t> </a:t>
          </a:r>
          <a:r>
            <a:rPr lang="ru-RU" sz="2000" dirty="0" smtClean="0"/>
            <a:t>– </a:t>
          </a:r>
          <a:r>
            <a:rPr lang="ru-RU" sz="2000" b="1" dirty="0" smtClean="0"/>
            <a:t>ширма</a:t>
          </a:r>
          <a:r>
            <a:rPr lang="ru-RU" sz="2000" dirty="0" smtClean="0"/>
            <a:t> помогает изменить предметно-пространственную среду в зависимости от ситуации, </a:t>
          </a:r>
          <a:r>
            <a:rPr lang="ru-RU" sz="2000" dirty="0" err="1" smtClean="0"/>
            <a:t>зонировать</a:t>
          </a:r>
          <a:r>
            <a:rPr lang="ru-RU" sz="2000" dirty="0" smtClean="0"/>
            <a:t> пространство, а также дает возможность разнообразно использовать различные составляющие предметной среды;</a:t>
          </a:r>
          <a:endParaRPr lang="ru-RU" sz="2000" dirty="0"/>
        </a:p>
      </dgm:t>
    </dgm:pt>
    <dgm:pt modelId="{BB14B7CA-2D8C-46B1-AD4C-0605D6A50AA3}" type="parTrans" cxnId="{A43DC797-7587-4D46-A54D-294B8856C9A9}">
      <dgm:prSet/>
      <dgm:spPr/>
      <dgm:t>
        <a:bodyPr/>
        <a:lstStyle/>
        <a:p>
          <a:endParaRPr lang="ru-RU" sz="2000"/>
        </a:p>
      </dgm:t>
    </dgm:pt>
    <dgm:pt modelId="{41B5450E-7603-45F4-8390-5FC039EB7097}" type="sibTrans" cxnId="{A43DC797-7587-4D46-A54D-294B8856C9A9}">
      <dgm:prSet/>
      <dgm:spPr/>
      <dgm:t>
        <a:bodyPr/>
        <a:lstStyle/>
        <a:p>
          <a:endParaRPr lang="ru-RU" sz="2000"/>
        </a:p>
      </dgm:t>
    </dgm:pt>
    <dgm:pt modelId="{0F3D3F4C-53AF-4125-B0C9-17AFEDDB27A6}" type="pres">
      <dgm:prSet presAssocID="{068C25B0-3281-459A-941A-517F57DF0F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D2BA4-1BCE-40C4-BAD5-B0AF84B6597F}" type="pres">
      <dgm:prSet presAssocID="{5299B5D3-F873-4878-942C-BB12D33D5C40}" presName="comp" presStyleCnt="0"/>
      <dgm:spPr/>
    </dgm:pt>
    <dgm:pt modelId="{B6BCEBF8-25DC-4E55-8D82-1B7215243B81}" type="pres">
      <dgm:prSet presAssocID="{5299B5D3-F873-4878-942C-BB12D33D5C40}" presName="box" presStyleLbl="node1" presStyleIdx="0" presStyleCnt="3" custScaleY="73179" custLinFactNeighborX="3478" custLinFactNeighborY="-5593"/>
      <dgm:spPr/>
      <dgm:t>
        <a:bodyPr/>
        <a:lstStyle/>
        <a:p>
          <a:endParaRPr lang="ru-RU"/>
        </a:p>
      </dgm:t>
    </dgm:pt>
    <dgm:pt modelId="{102C241A-AB9F-4DE2-AAFF-DC998E459C06}" type="pres">
      <dgm:prSet presAssocID="{5299B5D3-F873-4878-942C-BB12D33D5C4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27A605B-3542-454F-99DF-E94602C0BFC3}" type="pres">
      <dgm:prSet presAssocID="{5299B5D3-F873-4878-942C-BB12D33D5C4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B6A81-E961-455D-9F1F-D8628FD1066B}" type="pres">
      <dgm:prSet presAssocID="{8D8471C9-1639-41C2-988B-67EBFC671A86}" presName="spacer" presStyleCnt="0"/>
      <dgm:spPr/>
    </dgm:pt>
    <dgm:pt modelId="{B7224866-D3F5-4503-B1CD-C1493FF10228}" type="pres">
      <dgm:prSet presAssocID="{1A7134D1-B1FE-47A2-B110-B635CEDBE5F4}" presName="comp" presStyleCnt="0"/>
      <dgm:spPr/>
    </dgm:pt>
    <dgm:pt modelId="{698394D3-09B7-46D4-BA8C-15BB27679AD7}" type="pres">
      <dgm:prSet presAssocID="{1A7134D1-B1FE-47A2-B110-B635CEDBE5F4}" presName="box" presStyleLbl="node1" presStyleIdx="1" presStyleCnt="3" custScaleY="77572"/>
      <dgm:spPr/>
      <dgm:t>
        <a:bodyPr/>
        <a:lstStyle/>
        <a:p>
          <a:endParaRPr lang="ru-RU"/>
        </a:p>
      </dgm:t>
    </dgm:pt>
    <dgm:pt modelId="{0B08FB59-D4A1-4101-8256-DC52C992AEDC}" type="pres">
      <dgm:prSet presAssocID="{1A7134D1-B1FE-47A2-B110-B635CEDBE5F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41C500-6FD4-43CA-A01F-FCB9133EB035}" type="pres">
      <dgm:prSet presAssocID="{1A7134D1-B1FE-47A2-B110-B635CEDBE5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5FD01-C09B-47BC-8F81-2279CD9AF4F9}" type="pres">
      <dgm:prSet presAssocID="{65FBA946-847D-4068-970A-2C33C945739D}" presName="spacer" presStyleCnt="0"/>
      <dgm:spPr/>
    </dgm:pt>
    <dgm:pt modelId="{B385602F-FFBF-4EF8-B143-D2BBC6DEE855}" type="pres">
      <dgm:prSet presAssocID="{825269D0-ECAF-4875-9A61-4E1C5AE89C1E}" presName="comp" presStyleCnt="0"/>
      <dgm:spPr/>
    </dgm:pt>
    <dgm:pt modelId="{CB59A16E-4C46-4154-8418-5FB02AEB60E9}" type="pres">
      <dgm:prSet presAssocID="{825269D0-ECAF-4875-9A61-4E1C5AE89C1E}" presName="box" presStyleLbl="node1" presStyleIdx="2" presStyleCnt="3"/>
      <dgm:spPr/>
      <dgm:t>
        <a:bodyPr/>
        <a:lstStyle/>
        <a:p>
          <a:endParaRPr lang="ru-RU"/>
        </a:p>
      </dgm:t>
    </dgm:pt>
    <dgm:pt modelId="{AFC86AE7-64D3-4E5D-AC66-8CC174A28DAA}" type="pres">
      <dgm:prSet presAssocID="{825269D0-ECAF-4875-9A61-4E1C5AE89C1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EFC0D55-56BA-47DB-836C-A5D46B230370}" type="pres">
      <dgm:prSet presAssocID="{825269D0-ECAF-4875-9A61-4E1C5AE89C1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DCF06C-E7C0-4A01-AC5C-F3FEDC6E4B90}" type="presOf" srcId="{5299B5D3-F873-4878-942C-BB12D33D5C40}" destId="{827A605B-3542-454F-99DF-E94602C0BFC3}" srcOrd="1" destOrd="0" presId="urn:microsoft.com/office/officeart/2005/8/layout/vList4"/>
    <dgm:cxn modelId="{804C119E-C71A-4613-AD69-73C40FCE2368}" srcId="{068C25B0-3281-459A-941A-517F57DF0F20}" destId="{1A7134D1-B1FE-47A2-B110-B635CEDBE5F4}" srcOrd="1" destOrd="0" parTransId="{58D20CFB-6D39-4EF3-9E25-80E6A3AB2CD9}" sibTransId="{65FBA946-847D-4068-970A-2C33C945739D}"/>
    <dgm:cxn modelId="{B5532048-3DD8-4874-A101-CC858440F42D}" type="presOf" srcId="{825269D0-ECAF-4875-9A61-4E1C5AE89C1E}" destId="{CB59A16E-4C46-4154-8418-5FB02AEB60E9}" srcOrd="0" destOrd="0" presId="urn:microsoft.com/office/officeart/2005/8/layout/vList4"/>
    <dgm:cxn modelId="{01182A32-4B78-44ED-B3C1-25795A05074D}" type="presOf" srcId="{5299B5D3-F873-4878-942C-BB12D33D5C40}" destId="{B6BCEBF8-25DC-4E55-8D82-1B7215243B81}" srcOrd="0" destOrd="0" presId="urn:microsoft.com/office/officeart/2005/8/layout/vList4"/>
    <dgm:cxn modelId="{574F0F7D-9347-46C0-8554-A38F96F2135D}" type="presOf" srcId="{1A7134D1-B1FE-47A2-B110-B635CEDBE5F4}" destId="{4641C500-6FD4-43CA-A01F-FCB9133EB035}" srcOrd="1" destOrd="0" presId="urn:microsoft.com/office/officeart/2005/8/layout/vList4"/>
    <dgm:cxn modelId="{A43DC797-7587-4D46-A54D-294B8856C9A9}" srcId="{068C25B0-3281-459A-941A-517F57DF0F20}" destId="{825269D0-ECAF-4875-9A61-4E1C5AE89C1E}" srcOrd="2" destOrd="0" parTransId="{BB14B7CA-2D8C-46B1-AD4C-0605D6A50AA3}" sibTransId="{41B5450E-7603-45F4-8390-5FC039EB7097}"/>
    <dgm:cxn modelId="{C15B9CB2-FC23-41C5-A6EB-B48B5E6A8C71}" type="presOf" srcId="{825269D0-ECAF-4875-9A61-4E1C5AE89C1E}" destId="{0EFC0D55-56BA-47DB-836C-A5D46B230370}" srcOrd="1" destOrd="0" presId="urn:microsoft.com/office/officeart/2005/8/layout/vList4"/>
    <dgm:cxn modelId="{D7FA03C0-2246-43E2-A81F-C68E7556C774}" type="presOf" srcId="{068C25B0-3281-459A-941A-517F57DF0F20}" destId="{0F3D3F4C-53AF-4125-B0C9-17AFEDDB27A6}" srcOrd="0" destOrd="0" presId="urn:microsoft.com/office/officeart/2005/8/layout/vList4"/>
    <dgm:cxn modelId="{45C686BF-A2FC-4CDB-B75E-E6C7004243BE}" type="presOf" srcId="{1A7134D1-B1FE-47A2-B110-B635CEDBE5F4}" destId="{698394D3-09B7-46D4-BA8C-15BB27679AD7}" srcOrd="0" destOrd="0" presId="urn:microsoft.com/office/officeart/2005/8/layout/vList4"/>
    <dgm:cxn modelId="{96860C7A-ACE8-445C-ACCA-DE7BC0570DDF}" srcId="{068C25B0-3281-459A-941A-517F57DF0F20}" destId="{5299B5D3-F873-4878-942C-BB12D33D5C40}" srcOrd="0" destOrd="0" parTransId="{9EC387BF-E240-489A-B238-04918A6C0E27}" sibTransId="{8D8471C9-1639-41C2-988B-67EBFC671A86}"/>
    <dgm:cxn modelId="{D4221FAA-057D-4708-A2A6-03F4B372B6E8}" type="presParOf" srcId="{0F3D3F4C-53AF-4125-B0C9-17AFEDDB27A6}" destId="{B57D2BA4-1BCE-40C4-BAD5-B0AF84B6597F}" srcOrd="0" destOrd="0" presId="urn:microsoft.com/office/officeart/2005/8/layout/vList4"/>
    <dgm:cxn modelId="{4F489BD2-5951-418D-9042-46C26EE14F6E}" type="presParOf" srcId="{B57D2BA4-1BCE-40C4-BAD5-B0AF84B6597F}" destId="{B6BCEBF8-25DC-4E55-8D82-1B7215243B81}" srcOrd="0" destOrd="0" presId="urn:microsoft.com/office/officeart/2005/8/layout/vList4"/>
    <dgm:cxn modelId="{2BE80951-87DA-4AF4-B929-1C37E3FEC04C}" type="presParOf" srcId="{B57D2BA4-1BCE-40C4-BAD5-B0AF84B6597F}" destId="{102C241A-AB9F-4DE2-AAFF-DC998E459C06}" srcOrd="1" destOrd="0" presId="urn:microsoft.com/office/officeart/2005/8/layout/vList4"/>
    <dgm:cxn modelId="{2FEF2986-834D-4873-A57F-FA2A1C9D5185}" type="presParOf" srcId="{B57D2BA4-1BCE-40C4-BAD5-B0AF84B6597F}" destId="{827A605B-3542-454F-99DF-E94602C0BFC3}" srcOrd="2" destOrd="0" presId="urn:microsoft.com/office/officeart/2005/8/layout/vList4"/>
    <dgm:cxn modelId="{6B132759-2E62-490B-86CE-D8DCB7DD9B99}" type="presParOf" srcId="{0F3D3F4C-53AF-4125-B0C9-17AFEDDB27A6}" destId="{878B6A81-E961-455D-9F1F-D8628FD1066B}" srcOrd="1" destOrd="0" presId="urn:microsoft.com/office/officeart/2005/8/layout/vList4"/>
    <dgm:cxn modelId="{4FBD07BF-0200-47C0-A690-66C6F2FFE230}" type="presParOf" srcId="{0F3D3F4C-53AF-4125-B0C9-17AFEDDB27A6}" destId="{B7224866-D3F5-4503-B1CD-C1493FF10228}" srcOrd="2" destOrd="0" presId="urn:microsoft.com/office/officeart/2005/8/layout/vList4"/>
    <dgm:cxn modelId="{9649D069-F5EE-48A1-BC55-866D1C4C68F8}" type="presParOf" srcId="{B7224866-D3F5-4503-B1CD-C1493FF10228}" destId="{698394D3-09B7-46D4-BA8C-15BB27679AD7}" srcOrd="0" destOrd="0" presId="urn:microsoft.com/office/officeart/2005/8/layout/vList4"/>
    <dgm:cxn modelId="{A0A6A069-DCD8-4BBC-9233-BBE137CB762F}" type="presParOf" srcId="{B7224866-D3F5-4503-B1CD-C1493FF10228}" destId="{0B08FB59-D4A1-4101-8256-DC52C992AEDC}" srcOrd="1" destOrd="0" presId="urn:microsoft.com/office/officeart/2005/8/layout/vList4"/>
    <dgm:cxn modelId="{E82D2E42-88FE-4884-88A4-38A9CCD681F3}" type="presParOf" srcId="{B7224866-D3F5-4503-B1CD-C1493FF10228}" destId="{4641C500-6FD4-43CA-A01F-FCB9133EB035}" srcOrd="2" destOrd="0" presId="urn:microsoft.com/office/officeart/2005/8/layout/vList4"/>
    <dgm:cxn modelId="{0AD07C0C-61B5-4796-8E0B-D2485632C7EE}" type="presParOf" srcId="{0F3D3F4C-53AF-4125-B0C9-17AFEDDB27A6}" destId="{E525FD01-C09B-47BC-8F81-2279CD9AF4F9}" srcOrd="3" destOrd="0" presId="urn:microsoft.com/office/officeart/2005/8/layout/vList4"/>
    <dgm:cxn modelId="{5792EA4A-B810-4242-B850-361A8EBFA46E}" type="presParOf" srcId="{0F3D3F4C-53AF-4125-B0C9-17AFEDDB27A6}" destId="{B385602F-FFBF-4EF8-B143-D2BBC6DEE855}" srcOrd="4" destOrd="0" presId="urn:microsoft.com/office/officeart/2005/8/layout/vList4"/>
    <dgm:cxn modelId="{6B87D10D-6B48-4A6C-A589-B91BA998AF27}" type="presParOf" srcId="{B385602F-FFBF-4EF8-B143-D2BBC6DEE855}" destId="{CB59A16E-4C46-4154-8418-5FB02AEB60E9}" srcOrd="0" destOrd="0" presId="urn:microsoft.com/office/officeart/2005/8/layout/vList4"/>
    <dgm:cxn modelId="{A09CE6A3-E0D3-432E-9747-BF5ABA97D1EF}" type="presParOf" srcId="{B385602F-FFBF-4EF8-B143-D2BBC6DEE855}" destId="{AFC86AE7-64D3-4E5D-AC66-8CC174A28DAA}" srcOrd="1" destOrd="0" presId="urn:microsoft.com/office/officeart/2005/8/layout/vList4"/>
    <dgm:cxn modelId="{5F0F4AED-D470-46DB-A7BC-DF1289C4B0A4}" type="presParOf" srcId="{B385602F-FFBF-4EF8-B143-D2BBC6DEE855}" destId="{0EFC0D55-56BA-47DB-836C-A5D46B2303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8C25B0-3281-459A-941A-517F57DF0F20}" type="doc">
      <dgm:prSet loTypeId="urn:microsoft.com/office/officeart/2005/8/layout/vList4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99B5D3-F873-4878-942C-BB12D33D5C40}">
      <dgm:prSet phldrT="[Текст]" custT="1"/>
      <dgm:spPr/>
      <dgm:t>
        <a:bodyPr/>
        <a:lstStyle/>
        <a:p>
          <a:r>
            <a:rPr lang="ru-RU" sz="2000" dirty="0" smtClean="0"/>
            <a:t>4) </a:t>
          </a:r>
          <a:r>
            <a:rPr lang="ru-RU" sz="2000" b="1" i="1" dirty="0" err="1" smtClean="0">
              <a:solidFill>
                <a:srgbClr val="FF0000"/>
              </a:solidFill>
            </a:rPr>
            <a:t>Полифункциональность</a:t>
          </a:r>
          <a:r>
            <a:rPr lang="ru-RU" sz="2000" dirty="0" smtClean="0">
              <a:solidFill>
                <a:srgbClr val="FF0000"/>
              </a:solidFill>
            </a:rPr>
            <a:t> </a:t>
          </a:r>
          <a:r>
            <a:rPr lang="ru-RU" sz="2000" dirty="0" smtClean="0"/>
            <a:t>– наличие </a:t>
          </a:r>
          <a:r>
            <a:rPr lang="ru-RU" sz="2000" b="1" dirty="0" smtClean="0"/>
            <a:t>ширмы</a:t>
          </a:r>
          <a:r>
            <a:rPr lang="ru-RU" sz="2000" dirty="0" smtClean="0"/>
            <a:t> позволяет использовать предметы, не обладающие жестко закрепленным способом употребления, а также игрушек-заместителей </a:t>
          </a:r>
          <a:r>
            <a:rPr lang="ru-RU" sz="2000" i="1" dirty="0" smtClean="0"/>
            <a:t>(например, палочка вместо градусника, стул вместо машины и т. д.)</a:t>
          </a:r>
          <a:r>
            <a:rPr lang="ru-RU" sz="2000" dirty="0" smtClean="0"/>
            <a:t>;</a:t>
          </a:r>
          <a:endParaRPr lang="ru-RU" sz="2000" dirty="0"/>
        </a:p>
      </dgm:t>
    </dgm:pt>
    <dgm:pt modelId="{9EC387BF-E240-489A-B238-04918A6C0E27}" type="parTrans" cxnId="{96860C7A-ACE8-445C-ACCA-DE7BC0570DDF}">
      <dgm:prSet/>
      <dgm:spPr/>
      <dgm:t>
        <a:bodyPr/>
        <a:lstStyle/>
        <a:p>
          <a:endParaRPr lang="ru-RU" sz="2000"/>
        </a:p>
      </dgm:t>
    </dgm:pt>
    <dgm:pt modelId="{8D8471C9-1639-41C2-988B-67EBFC671A86}" type="sibTrans" cxnId="{96860C7A-ACE8-445C-ACCA-DE7BC0570DDF}">
      <dgm:prSet/>
      <dgm:spPr/>
      <dgm:t>
        <a:bodyPr/>
        <a:lstStyle/>
        <a:p>
          <a:endParaRPr lang="ru-RU" sz="2000"/>
        </a:p>
      </dgm:t>
    </dgm:pt>
    <dgm:pt modelId="{1A7134D1-B1FE-47A2-B110-B635CEDBE5F4}">
      <dgm:prSet phldrT="[Текст]" custT="1"/>
      <dgm:spPr/>
      <dgm:t>
        <a:bodyPr/>
        <a:lstStyle/>
        <a:p>
          <a:r>
            <a:rPr lang="ru-RU" sz="2000" dirty="0" smtClean="0"/>
            <a:t>5) </a:t>
          </a:r>
          <a:r>
            <a:rPr lang="ru-RU" sz="2000" b="1" i="1" dirty="0" smtClean="0">
              <a:solidFill>
                <a:srgbClr val="FF0000"/>
              </a:solidFill>
            </a:rPr>
            <a:t>Вариативность</a:t>
          </a:r>
          <a:r>
            <a:rPr lang="ru-RU" sz="2000" dirty="0" smtClean="0">
              <a:solidFill>
                <a:srgbClr val="FF0000"/>
              </a:solidFill>
            </a:rPr>
            <a:t> </a:t>
          </a:r>
          <a:r>
            <a:rPr lang="ru-RU" sz="2000" dirty="0" smtClean="0"/>
            <a:t>– для обеспечения вариативности </a:t>
          </a:r>
          <a:r>
            <a:rPr lang="ru-RU" sz="2000" b="1" dirty="0" smtClean="0"/>
            <a:t>ширма имеет 6 панно</a:t>
          </a:r>
          <a:r>
            <a:rPr lang="ru-RU" sz="2000" dirty="0" smtClean="0"/>
            <a:t>, различного содержания, а наличие кармашков дает возможность периодически менять атрибуты для игр;</a:t>
          </a:r>
          <a:endParaRPr lang="ru-RU" sz="2000" dirty="0"/>
        </a:p>
      </dgm:t>
    </dgm:pt>
    <dgm:pt modelId="{58D20CFB-6D39-4EF3-9E25-80E6A3AB2CD9}" type="parTrans" cxnId="{804C119E-C71A-4613-AD69-73C40FCE2368}">
      <dgm:prSet/>
      <dgm:spPr/>
      <dgm:t>
        <a:bodyPr/>
        <a:lstStyle/>
        <a:p>
          <a:endParaRPr lang="ru-RU" sz="2000"/>
        </a:p>
      </dgm:t>
    </dgm:pt>
    <dgm:pt modelId="{65FBA946-847D-4068-970A-2C33C945739D}" type="sibTrans" cxnId="{804C119E-C71A-4613-AD69-73C40FCE2368}">
      <dgm:prSet/>
      <dgm:spPr/>
      <dgm:t>
        <a:bodyPr/>
        <a:lstStyle/>
        <a:p>
          <a:endParaRPr lang="ru-RU" sz="2000"/>
        </a:p>
      </dgm:t>
    </dgm:pt>
    <dgm:pt modelId="{825269D0-ECAF-4875-9A61-4E1C5AE89C1E}">
      <dgm:prSet phldrT="[Текст]" custT="1"/>
      <dgm:spPr/>
      <dgm:t>
        <a:bodyPr/>
        <a:lstStyle/>
        <a:p>
          <a:r>
            <a:rPr lang="ru-RU" sz="2000" dirty="0" smtClean="0"/>
            <a:t>6) </a:t>
          </a:r>
          <a:r>
            <a:rPr lang="ru-RU" sz="2000" b="1" i="1" dirty="0" smtClean="0">
              <a:solidFill>
                <a:srgbClr val="FF0000"/>
              </a:solidFill>
            </a:rPr>
            <a:t>Доступность</a:t>
          </a:r>
          <a:r>
            <a:rPr lang="ru-RU" sz="2000" dirty="0" smtClean="0">
              <a:solidFill>
                <a:srgbClr val="FF0000"/>
              </a:solidFill>
            </a:rPr>
            <a:t> </a:t>
          </a:r>
          <a:r>
            <a:rPr lang="ru-RU" sz="2000" dirty="0" smtClean="0"/>
            <a:t>– все дети имеют свободный доступ к </a:t>
          </a:r>
          <a:r>
            <a:rPr lang="ru-RU" sz="2000" b="1" dirty="0" smtClean="0"/>
            <a:t>ширме</a:t>
          </a:r>
          <a:r>
            <a:rPr lang="ru-RU" sz="2000" dirty="0" smtClean="0"/>
            <a:t>.</a:t>
          </a:r>
          <a:endParaRPr lang="ru-RU" sz="2000" dirty="0"/>
        </a:p>
      </dgm:t>
    </dgm:pt>
    <dgm:pt modelId="{BB14B7CA-2D8C-46B1-AD4C-0605D6A50AA3}" type="parTrans" cxnId="{A43DC797-7587-4D46-A54D-294B8856C9A9}">
      <dgm:prSet/>
      <dgm:spPr/>
      <dgm:t>
        <a:bodyPr/>
        <a:lstStyle/>
        <a:p>
          <a:endParaRPr lang="ru-RU" sz="2000"/>
        </a:p>
      </dgm:t>
    </dgm:pt>
    <dgm:pt modelId="{41B5450E-7603-45F4-8390-5FC039EB7097}" type="sibTrans" cxnId="{A43DC797-7587-4D46-A54D-294B8856C9A9}">
      <dgm:prSet/>
      <dgm:spPr/>
      <dgm:t>
        <a:bodyPr/>
        <a:lstStyle/>
        <a:p>
          <a:endParaRPr lang="ru-RU" sz="2000"/>
        </a:p>
      </dgm:t>
    </dgm:pt>
    <dgm:pt modelId="{0F3D3F4C-53AF-4125-B0C9-17AFEDDB27A6}" type="pres">
      <dgm:prSet presAssocID="{068C25B0-3281-459A-941A-517F57DF0F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D2BA4-1BCE-40C4-BAD5-B0AF84B6597F}" type="pres">
      <dgm:prSet presAssocID="{5299B5D3-F873-4878-942C-BB12D33D5C40}" presName="comp" presStyleCnt="0"/>
      <dgm:spPr/>
    </dgm:pt>
    <dgm:pt modelId="{B6BCEBF8-25DC-4E55-8D82-1B7215243B81}" type="pres">
      <dgm:prSet presAssocID="{5299B5D3-F873-4878-942C-BB12D33D5C40}" presName="box" presStyleLbl="node1" presStyleIdx="0" presStyleCnt="3" custScaleY="108165" custLinFactNeighborX="3478" custLinFactNeighborY="-5593"/>
      <dgm:spPr/>
      <dgm:t>
        <a:bodyPr/>
        <a:lstStyle/>
        <a:p>
          <a:endParaRPr lang="ru-RU"/>
        </a:p>
      </dgm:t>
    </dgm:pt>
    <dgm:pt modelId="{102C241A-AB9F-4DE2-AAFF-DC998E459C06}" type="pres">
      <dgm:prSet presAssocID="{5299B5D3-F873-4878-942C-BB12D33D5C4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27A605B-3542-454F-99DF-E94602C0BFC3}" type="pres">
      <dgm:prSet presAssocID="{5299B5D3-F873-4878-942C-BB12D33D5C4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B6A81-E961-455D-9F1F-D8628FD1066B}" type="pres">
      <dgm:prSet presAssocID="{8D8471C9-1639-41C2-988B-67EBFC671A86}" presName="spacer" presStyleCnt="0"/>
      <dgm:spPr/>
    </dgm:pt>
    <dgm:pt modelId="{B7224866-D3F5-4503-B1CD-C1493FF10228}" type="pres">
      <dgm:prSet presAssocID="{1A7134D1-B1FE-47A2-B110-B635CEDBE5F4}" presName="comp" presStyleCnt="0"/>
      <dgm:spPr/>
    </dgm:pt>
    <dgm:pt modelId="{698394D3-09B7-46D4-BA8C-15BB27679AD7}" type="pres">
      <dgm:prSet presAssocID="{1A7134D1-B1FE-47A2-B110-B635CEDBE5F4}" presName="box" presStyleLbl="node1" presStyleIdx="1" presStyleCnt="3" custScaleY="136288"/>
      <dgm:spPr/>
      <dgm:t>
        <a:bodyPr/>
        <a:lstStyle/>
        <a:p>
          <a:endParaRPr lang="ru-RU"/>
        </a:p>
      </dgm:t>
    </dgm:pt>
    <dgm:pt modelId="{0B08FB59-D4A1-4101-8256-DC52C992AEDC}" type="pres">
      <dgm:prSet presAssocID="{1A7134D1-B1FE-47A2-B110-B635CEDBE5F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41C500-6FD4-43CA-A01F-FCB9133EB035}" type="pres">
      <dgm:prSet presAssocID="{1A7134D1-B1FE-47A2-B110-B635CEDBE5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5FD01-C09B-47BC-8F81-2279CD9AF4F9}" type="pres">
      <dgm:prSet presAssocID="{65FBA946-847D-4068-970A-2C33C945739D}" presName="spacer" presStyleCnt="0"/>
      <dgm:spPr/>
    </dgm:pt>
    <dgm:pt modelId="{B385602F-FFBF-4EF8-B143-D2BBC6DEE855}" type="pres">
      <dgm:prSet presAssocID="{825269D0-ECAF-4875-9A61-4E1C5AE89C1E}" presName="comp" presStyleCnt="0"/>
      <dgm:spPr/>
    </dgm:pt>
    <dgm:pt modelId="{CB59A16E-4C46-4154-8418-5FB02AEB60E9}" type="pres">
      <dgm:prSet presAssocID="{825269D0-ECAF-4875-9A61-4E1C5AE89C1E}" presName="box" presStyleLbl="node1" presStyleIdx="2" presStyleCnt="3" custScaleY="81192"/>
      <dgm:spPr/>
      <dgm:t>
        <a:bodyPr/>
        <a:lstStyle/>
        <a:p>
          <a:endParaRPr lang="ru-RU"/>
        </a:p>
      </dgm:t>
    </dgm:pt>
    <dgm:pt modelId="{AFC86AE7-64D3-4E5D-AC66-8CC174A28DAA}" type="pres">
      <dgm:prSet presAssocID="{825269D0-ECAF-4875-9A61-4E1C5AE89C1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EFC0D55-56BA-47DB-836C-A5D46B230370}" type="pres">
      <dgm:prSet presAssocID="{825269D0-ECAF-4875-9A61-4E1C5AE89C1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0BAF56-8484-497A-9EA9-CFB2CBDC2E69}" type="presOf" srcId="{1A7134D1-B1FE-47A2-B110-B635CEDBE5F4}" destId="{698394D3-09B7-46D4-BA8C-15BB27679AD7}" srcOrd="0" destOrd="0" presId="urn:microsoft.com/office/officeart/2005/8/layout/vList4"/>
    <dgm:cxn modelId="{943EFA86-C5AC-4EEA-B628-012CB385F31D}" type="presOf" srcId="{5299B5D3-F873-4878-942C-BB12D33D5C40}" destId="{827A605B-3542-454F-99DF-E94602C0BFC3}" srcOrd="1" destOrd="0" presId="urn:microsoft.com/office/officeart/2005/8/layout/vList4"/>
    <dgm:cxn modelId="{88E515EB-C7D2-40A1-A1F2-1055FB26407E}" type="presOf" srcId="{825269D0-ECAF-4875-9A61-4E1C5AE89C1E}" destId="{0EFC0D55-56BA-47DB-836C-A5D46B230370}" srcOrd="1" destOrd="0" presId="urn:microsoft.com/office/officeart/2005/8/layout/vList4"/>
    <dgm:cxn modelId="{A43DC797-7587-4D46-A54D-294B8856C9A9}" srcId="{068C25B0-3281-459A-941A-517F57DF0F20}" destId="{825269D0-ECAF-4875-9A61-4E1C5AE89C1E}" srcOrd="2" destOrd="0" parTransId="{BB14B7CA-2D8C-46B1-AD4C-0605D6A50AA3}" sibTransId="{41B5450E-7603-45F4-8390-5FC039EB7097}"/>
    <dgm:cxn modelId="{3A36313E-819A-48E2-B450-1398757AB0EB}" type="presOf" srcId="{1A7134D1-B1FE-47A2-B110-B635CEDBE5F4}" destId="{4641C500-6FD4-43CA-A01F-FCB9133EB035}" srcOrd="1" destOrd="0" presId="urn:microsoft.com/office/officeart/2005/8/layout/vList4"/>
    <dgm:cxn modelId="{AB4BDAA2-B745-4A30-819A-0AA1396C746B}" type="presOf" srcId="{5299B5D3-F873-4878-942C-BB12D33D5C40}" destId="{B6BCEBF8-25DC-4E55-8D82-1B7215243B81}" srcOrd="0" destOrd="0" presId="urn:microsoft.com/office/officeart/2005/8/layout/vList4"/>
    <dgm:cxn modelId="{804C119E-C71A-4613-AD69-73C40FCE2368}" srcId="{068C25B0-3281-459A-941A-517F57DF0F20}" destId="{1A7134D1-B1FE-47A2-B110-B635CEDBE5F4}" srcOrd="1" destOrd="0" parTransId="{58D20CFB-6D39-4EF3-9E25-80E6A3AB2CD9}" sibTransId="{65FBA946-847D-4068-970A-2C33C945739D}"/>
    <dgm:cxn modelId="{96860C7A-ACE8-445C-ACCA-DE7BC0570DDF}" srcId="{068C25B0-3281-459A-941A-517F57DF0F20}" destId="{5299B5D3-F873-4878-942C-BB12D33D5C40}" srcOrd="0" destOrd="0" parTransId="{9EC387BF-E240-489A-B238-04918A6C0E27}" sibTransId="{8D8471C9-1639-41C2-988B-67EBFC671A86}"/>
    <dgm:cxn modelId="{7A48359A-E7E3-4881-9400-B92B98E0A746}" type="presOf" srcId="{068C25B0-3281-459A-941A-517F57DF0F20}" destId="{0F3D3F4C-53AF-4125-B0C9-17AFEDDB27A6}" srcOrd="0" destOrd="0" presId="urn:microsoft.com/office/officeart/2005/8/layout/vList4"/>
    <dgm:cxn modelId="{D30D9B20-3876-4F5B-871C-8E94B4467DA6}" type="presOf" srcId="{825269D0-ECAF-4875-9A61-4E1C5AE89C1E}" destId="{CB59A16E-4C46-4154-8418-5FB02AEB60E9}" srcOrd="0" destOrd="0" presId="urn:microsoft.com/office/officeart/2005/8/layout/vList4"/>
    <dgm:cxn modelId="{25A6422E-BB5E-40C9-BCB6-8D1C12968CF5}" type="presParOf" srcId="{0F3D3F4C-53AF-4125-B0C9-17AFEDDB27A6}" destId="{B57D2BA4-1BCE-40C4-BAD5-B0AF84B6597F}" srcOrd="0" destOrd="0" presId="urn:microsoft.com/office/officeart/2005/8/layout/vList4"/>
    <dgm:cxn modelId="{B22AAA25-5BD8-4816-98FC-6E2E57081E9F}" type="presParOf" srcId="{B57D2BA4-1BCE-40C4-BAD5-B0AF84B6597F}" destId="{B6BCEBF8-25DC-4E55-8D82-1B7215243B81}" srcOrd="0" destOrd="0" presId="urn:microsoft.com/office/officeart/2005/8/layout/vList4"/>
    <dgm:cxn modelId="{B7B04C00-6D50-4CF7-AEF1-D6027FA0A98B}" type="presParOf" srcId="{B57D2BA4-1BCE-40C4-BAD5-B0AF84B6597F}" destId="{102C241A-AB9F-4DE2-AAFF-DC998E459C06}" srcOrd="1" destOrd="0" presId="urn:microsoft.com/office/officeart/2005/8/layout/vList4"/>
    <dgm:cxn modelId="{59B298FA-A4D4-4518-8DCF-CA46940B1423}" type="presParOf" srcId="{B57D2BA4-1BCE-40C4-BAD5-B0AF84B6597F}" destId="{827A605B-3542-454F-99DF-E94602C0BFC3}" srcOrd="2" destOrd="0" presId="urn:microsoft.com/office/officeart/2005/8/layout/vList4"/>
    <dgm:cxn modelId="{734C0903-C809-495D-B78F-5B392AEA6F12}" type="presParOf" srcId="{0F3D3F4C-53AF-4125-B0C9-17AFEDDB27A6}" destId="{878B6A81-E961-455D-9F1F-D8628FD1066B}" srcOrd="1" destOrd="0" presId="urn:microsoft.com/office/officeart/2005/8/layout/vList4"/>
    <dgm:cxn modelId="{5639108E-FC9F-4630-926B-ECEC75220216}" type="presParOf" srcId="{0F3D3F4C-53AF-4125-B0C9-17AFEDDB27A6}" destId="{B7224866-D3F5-4503-B1CD-C1493FF10228}" srcOrd="2" destOrd="0" presId="urn:microsoft.com/office/officeart/2005/8/layout/vList4"/>
    <dgm:cxn modelId="{2E7F903B-A866-46E8-872C-D4BA885F98A9}" type="presParOf" srcId="{B7224866-D3F5-4503-B1CD-C1493FF10228}" destId="{698394D3-09B7-46D4-BA8C-15BB27679AD7}" srcOrd="0" destOrd="0" presId="urn:microsoft.com/office/officeart/2005/8/layout/vList4"/>
    <dgm:cxn modelId="{BB11E0C4-DFC3-4C17-A37D-086A44089144}" type="presParOf" srcId="{B7224866-D3F5-4503-B1CD-C1493FF10228}" destId="{0B08FB59-D4A1-4101-8256-DC52C992AEDC}" srcOrd="1" destOrd="0" presId="urn:microsoft.com/office/officeart/2005/8/layout/vList4"/>
    <dgm:cxn modelId="{968AE7EA-BBE7-453E-AB20-D2D24BB48C2C}" type="presParOf" srcId="{B7224866-D3F5-4503-B1CD-C1493FF10228}" destId="{4641C500-6FD4-43CA-A01F-FCB9133EB035}" srcOrd="2" destOrd="0" presId="urn:microsoft.com/office/officeart/2005/8/layout/vList4"/>
    <dgm:cxn modelId="{09EDFBC2-E3AF-4504-AC43-D6D6619A2368}" type="presParOf" srcId="{0F3D3F4C-53AF-4125-B0C9-17AFEDDB27A6}" destId="{E525FD01-C09B-47BC-8F81-2279CD9AF4F9}" srcOrd="3" destOrd="0" presId="urn:microsoft.com/office/officeart/2005/8/layout/vList4"/>
    <dgm:cxn modelId="{82A6733A-CE9B-4EEB-AFAE-C79121877155}" type="presParOf" srcId="{0F3D3F4C-53AF-4125-B0C9-17AFEDDB27A6}" destId="{B385602F-FFBF-4EF8-B143-D2BBC6DEE855}" srcOrd="4" destOrd="0" presId="urn:microsoft.com/office/officeart/2005/8/layout/vList4"/>
    <dgm:cxn modelId="{8B4F16EA-0FD1-48FC-B281-D6283ADCFCEE}" type="presParOf" srcId="{B385602F-FFBF-4EF8-B143-D2BBC6DEE855}" destId="{CB59A16E-4C46-4154-8418-5FB02AEB60E9}" srcOrd="0" destOrd="0" presId="urn:microsoft.com/office/officeart/2005/8/layout/vList4"/>
    <dgm:cxn modelId="{3DD9EF48-4067-4175-BA8A-5BEECB6F8C1E}" type="presParOf" srcId="{B385602F-FFBF-4EF8-B143-D2BBC6DEE855}" destId="{AFC86AE7-64D3-4E5D-AC66-8CC174A28DAA}" srcOrd="1" destOrd="0" presId="urn:microsoft.com/office/officeart/2005/8/layout/vList4"/>
    <dgm:cxn modelId="{0B211885-86C6-4FF3-ABE1-5C9B3E6F5556}" type="presParOf" srcId="{B385602F-FFBF-4EF8-B143-D2BBC6DEE855}" destId="{0EFC0D55-56BA-47DB-836C-A5D46B2303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9A2E6-FD42-4CB0-A03F-3BDEA51FF894}">
      <dsp:nvSpPr>
        <dsp:cNvPr id="0" name=""/>
        <dsp:cNvSpPr/>
      </dsp:nvSpPr>
      <dsp:spPr>
        <a:xfrm>
          <a:off x="169975" y="288032"/>
          <a:ext cx="4047445" cy="20000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6709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smtClean="0"/>
            <a:t>способствовать развитию мышления ребенка, стимулировать психические процессы и развивать творческую активность;</a:t>
          </a:r>
          <a:endParaRPr lang="ru-RU" sz="1800" kern="1200" dirty="0" smtClean="0"/>
        </a:p>
      </dsp:txBody>
      <dsp:txXfrm>
        <a:off x="169975" y="288032"/>
        <a:ext cx="4047445" cy="2000020"/>
      </dsp:txXfrm>
    </dsp:sp>
    <dsp:sp modelId="{01A20F9D-1807-4DA5-9B42-471D7E0A9AA2}">
      <dsp:nvSpPr>
        <dsp:cNvPr id="0" name=""/>
        <dsp:cNvSpPr/>
      </dsp:nvSpPr>
      <dsp:spPr>
        <a:xfrm>
          <a:off x="707" y="472932"/>
          <a:ext cx="886627" cy="132806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5C7C32-F180-4CE4-97DE-7F9D3C067510}">
      <dsp:nvSpPr>
        <dsp:cNvPr id="0" name=""/>
        <dsp:cNvSpPr/>
      </dsp:nvSpPr>
      <dsp:spPr>
        <a:xfrm>
          <a:off x="4664814" y="288032"/>
          <a:ext cx="4047445" cy="20000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6709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smtClean="0"/>
            <a:t>создавать условия для дальнейшего развития самостоятельной театрализованной и сюжетно-ролевой игры, ролевого игрового поведения и взаимодействия с детьми; </a:t>
          </a:r>
          <a:endParaRPr lang="ru-RU" sz="1800" kern="1200" dirty="0"/>
        </a:p>
      </dsp:txBody>
      <dsp:txXfrm>
        <a:off x="4664814" y="288032"/>
        <a:ext cx="4047445" cy="2000020"/>
      </dsp:txXfrm>
    </dsp:sp>
    <dsp:sp modelId="{2C9C2945-4313-41AB-91CF-DB2549AE32D9}">
      <dsp:nvSpPr>
        <dsp:cNvPr id="0" name=""/>
        <dsp:cNvSpPr/>
      </dsp:nvSpPr>
      <dsp:spPr>
        <a:xfrm>
          <a:off x="4496170" y="472932"/>
          <a:ext cx="885378" cy="132806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FD7999-BB7F-4178-9B47-666B4D5BF680}">
      <dsp:nvSpPr>
        <dsp:cNvPr id="0" name=""/>
        <dsp:cNvSpPr/>
      </dsp:nvSpPr>
      <dsp:spPr>
        <a:xfrm>
          <a:off x="169663" y="2615502"/>
          <a:ext cx="4047445" cy="1264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670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формировать целостную картину мира, расширять кругозор;</a:t>
          </a:r>
          <a:endParaRPr lang="ru-RU" sz="1800" kern="1200" dirty="0"/>
        </a:p>
      </dsp:txBody>
      <dsp:txXfrm>
        <a:off x="169663" y="2615502"/>
        <a:ext cx="4047445" cy="1264826"/>
      </dsp:txXfrm>
    </dsp:sp>
    <dsp:sp modelId="{B727436E-98C6-409D-9913-EA249FB77A4B}">
      <dsp:nvSpPr>
        <dsp:cNvPr id="0" name=""/>
        <dsp:cNvSpPr/>
      </dsp:nvSpPr>
      <dsp:spPr>
        <a:xfrm>
          <a:off x="1019" y="2432805"/>
          <a:ext cx="885378" cy="132806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690086-7780-4F36-8803-BFF032AB6FBF}">
      <dsp:nvSpPr>
        <dsp:cNvPr id="0" name=""/>
        <dsp:cNvSpPr/>
      </dsp:nvSpPr>
      <dsp:spPr>
        <a:xfrm>
          <a:off x="4664502" y="2615502"/>
          <a:ext cx="4047445" cy="1264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670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развивать все виды </a:t>
          </a:r>
          <a:r>
            <a:rPr lang="ru-RU" sz="1800" u="sng" kern="1200" dirty="0" smtClean="0"/>
            <a:t>восприятия</a:t>
          </a:r>
          <a:r>
            <a:rPr lang="ru-RU" sz="1800" kern="1200" dirty="0" smtClean="0"/>
            <a:t>: зрительное, слуховое, тактильно-двигательное;</a:t>
          </a:r>
          <a:endParaRPr lang="ru-RU" sz="1800" kern="1200" dirty="0"/>
        </a:p>
      </dsp:txBody>
      <dsp:txXfrm>
        <a:off x="4664502" y="2615502"/>
        <a:ext cx="4047445" cy="1264826"/>
      </dsp:txXfrm>
    </dsp:sp>
    <dsp:sp modelId="{AEE69763-E257-4D56-897A-ECDC602335DE}">
      <dsp:nvSpPr>
        <dsp:cNvPr id="0" name=""/>
        <dsp:cNvSpPr/>
      </dsp:nvSpPr>
      <dsp:spPr>
        <a:xfrm>
          <a:off x="4495858" y="2432805"/>
          <a:ext cx="885378" cy="132806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9CF321-C4EB-4CF0-91E0-80A4D5566B41}">
      <dsp:nvSpPr>
        <dsp:cNvPr id="0" name=""/>
        <dsp:cNvSpPr/>
      </dsp:nvSpPr>
      <dsp:spPr>
        <a:xfrm>
          <a:off x="169663" y="4207779"/>
          <a:ext cx="4047445" cy="1264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670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совершенствовать координацию руки и глаза; продолжать развивать мелкую моторику рук;</a:t>
          </a:r>
          <a:endParaRPr lang="ru-RU" sz="1800" kern="1200" dirty="0"/>
        </a:p>
      </dsp:txBody>
      <dsp:txXfrm>
        <a:off x="169663" y="4207779"/>
        <a:ext cx="4047445" cy="1264826"/>
      </dsp:txXfrm>
    </dsp:sp>
    <dsp:sp modelId="{E2887AAF-099C-4390-AF06-CAF3929F89B6}">
      <dsp:nvSpPr>
        <dsp:cNvPr id="0" name=""/>
        <dsp:cNvSpPr/>
      </dsp:nvSpPr>
      <dsp:spPr>
        <a:xfrm>
          <a:off x="1019" y="4025081"/>
          <a:ext cx="885378" cy="132806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43E978-A01F-41AB-A205-04987D27EF02}">
      <dsp:nvSpPr>
        <dsp:cNvPr id="0" name=""/>
        <dsp:cNvSpPr/>
      </dsp:nvSpPr>
      <dsp:spPr>
        <a:xfrm>
          <a:off x="4664502" y="4207779"/>
          <a:ext cx="4047445" cy="1264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670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создавать условия для получения детьми положительного коммуникативного опыта совместной деятельности.</a:t>
          </a:r>
          <a:endParaRPr lang="ru-RU" sz="1800" kern="1200" dirty="0"/>
        </a:p>
      </dsp:txBody>
      <dsp:txXfrm>
        <a:off x="4664502" y="4207779"/>
        <a:ext cx="4047445" cy="1264826"/>
      </dsp:txXfrm>
    </dsp:sp>
    <dsp:sp modelId="{7D72AE7B-CBF4-46F7-9471-9FFE832DF009}">
      <dsp:nvSpPr>
        <dsp:cNvPr id="0" name=""/>
        <dsp:cNvSpPr/>
      </dsp:nvSpPr>
      <dsp:spPr>
        <a:xfrm>
          <a:off x="4495858" y="4025081"/>
          <a:ext cx="885378" cy="132806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CEBF8-25DC-4E55-8D82-1B7215243B81}">
      <dsp:nvSpPr>
        <dsp:cNvPr id="0" name=""/>
        <dsp:cNvSpPr/>
      </dsp:nvSpPr>
      <dsp:spPr>
        <a:xfrm>
          <a:off x="0" y="0"/>
          <a:ext cx="8280920" cy="1076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</a:t>
          </a:r>
          <a:r>
            <a:rPr lang="ru-RU" sz="2000" b="1" i="1" kern="1200" dirty="0" smtClean="0">
              <a:solidFill>
                <a:srgbClr val="FF0000"/>
              </a:solidFill>
            </a:rPr>
            <a:t>Безопасность</a:t>
          </a:r>
          <a:r>
            <a:rPr lang="ru-RU" sz="2000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smtClean="0"/>
            <a:t>– </a:t>
          </a:r>
          <a:r>
            <a:rPr lang="ru-RU" sz="2000" b="1" kern="1200" dirty="0" smtClean="0"/>
            <a:t>ширма</a:t>
          </a:r>
          <a:r>
            <a:rPr lang="ru-RU" sz="2000" kern="1200" dirty="0" smtClean="0"/>
            <a:t> исключает </a:t>
          </a:r>
          <a:r>
            <a:rPr lang="ru-RU" sz="2000" kern="1200" dirty="0" err="1" smtClean="0"/>
            <a:t>травмирование</a:t>
          </a:r>
          <a:r>
            <a:rPr lang="ru-RU" sz="2000" kern="1200" dirty="0" smtClean="0"/>
            <a:t> об острые углы, удары и ушибы в результате неустойчивости, складывается в плоское состояние по окончании игр;</a:t>
          </a:r>
          <a:endParaRPr lang="ru-RU" sz="2000" kern="1200" dirty="0"/>
        </a:p>
      </dsp:txBody>
      <dsp:txXfrm>
        <a:off x="1803248" y="0"/>
        <a:ext cx="6477671" cy="1076206"/>
      </dsp:txXfrm>
    </dsp:sp>
    <dsp:sp modelId="{102C241A-AB9F-4DE2-AAFF-DC998E459C06}">
      <dsp:nvSpPr>
        <dsp:cNvPr id="0" name=""/>
        <dsp:cNvSpPr/>
      </dsp:nvSpPr>
      <dsp:spPr>
        <a:xfrm>
          <a:off x="147064" y="0"/>
          <a:ext cx="1656184" cy="11765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8394D3-09B7-46D4-BA8C-15BB27679AD7}">
      <dsp:nvSpPr>
        <dsp:cNvPr id="0" name=""/>
        <dsp:cNvSpPr/>
      </dsp:nvSpPr>
      <dsp:spPr>
        <a:xfrm>
          <a:off x="0" y="1341437"/>
          <a:ext cx="8280920" cy="1140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2) </a:t>
          </a:r>
          <a:r>
            <a:rPr lang="ru-RU" sz="2000" b="1" i="1" kern="1200" dirty="0" smtClean="0">
              <a:solidFill>
                <a:srgbClr val="FF0000"/>
              </a:solidFill>
            </a:rPr>
            <a:t>Насыщенность</a:t>
          </a:r>
          <a:r>
            <a:rPr lang="ru-RU" sz="2000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smtClean="0"/>
            <a:t>- наличие кармашков обеспечивает достаточную заполняемость </a:t>
          </a:r>
          <a:r>
            <a:rPr lang="ru-RU" sz="2000" b="1" kern="1200" dirty="0" smtClean="0"/>
            <a:t>ширмы</a:t>
          </a:r>
          <a:r>
            <a:rPr lang="ru-RU" sz="2000" kern="1200" dirty="0" smtClean="0"/>
            <a:t> разнообразными атрибутами для игр;</a:t>
          </a:r>
          <a:endParaRPr lang="ru-RU" sz="2000" kern="1200" dirty="0"/>
        </a:p>
      </dsp:txBody>
      <dsp:txXfrm>
        <a:off x="1803248" y="1341437"/>
        <a:ext cx="6477671" cy="1140812"/>
      </dsp:txXfrm>
    </dsp:sp>
    <dsp:sp modelId="{0B08FB59-D4A1-4101-8256-DC52C992AEDC}">
      <dsp:nvSpPr>
        <dsp:cNvPr id="0" name=""/>
        <dsp:cNvSpPr/>
      </dsp:nvSpPr>
      <dsp:spPr>
        <a:xfrm>
          <a:off x="147064" y="1323584"/>
          <a:ext cx="1656184" cy="11765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59A16E-4C46-4154-8418-5FB02AEB60E9}">
      <dsp:nvSpPr>
        <dsp:cNvPr id="0" name=""/>
        <dsp:cNvSpPr/>
      </dsp:nvSpPr>
      <dsp:spPr>
        <a:xfrm>
          <a:off x="0" y="2647168"/>
          <a:ext cx="8280920" cy="1470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3) </a:t>
          </a:r>
          <a:r>
            <a:rPr lang="ru-RU" sz="2000" b="1" i="1" kern="1200" dirty="0" err="1" smtClean="0">
              <a:solidFill>
                <a:srgbClr val="FF0000"/>
              </a:solidFill>
            </a:rPr>
            <a:t>Трансформируемость</a:t>
          </a:r>
          <a:r>
            <a:rPr lang="ru-RU" sz="2000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smtClean="0"/>
            <a:t>– </a:t>
          </a:r>
          <a:r>
            <a:rPr lang="ru-RU" sz="2000" b="1" kern="1200" dirty="0" smtClean="0"/>
            <a:t>ширма</a:t>
          </a:r>
          <a:r>
            <a:rPr lang="ru-RU" sz="2000" kern="1200" dirty="0" smtClean="0"/>
            <a:t> помогает изменить предметно-пространственную среду в зависимости от ситуации, </a:t>
          </a:r>
          <a:r>
            <a:rPr lang="ru-RU" sz="2000" kern="1200" dirty="0" err="1" smtClean="0"/>
            <a:t>зонировать</a:t>
          </a:r>
          <a:r>
            <a:rPr lang="ru-RU" sz="2000" kern="1200" dirty="0" smtClean="0"/>
            <a:t> пространство, а также дает возможность разнообразно использовать различные составляющие предметной среды;</a:t>
          </a:r>
          <a:endParaRPr lang="ru-RU" sz="2000" kern="1200" dirty="0"/>
        </a:p>
      </dsp:txBody>
      <dsp:txXfrm>
        <a:off x="1803248" y="2647168"/>
        <a:ext cx="6477671" cy="1470649"/>
      </dsp:txXfrm>
    </dsp:sp>
    <dsp:sp modelId="{AFC86AE7-64D3-4E5D-AC66-8CC174A28DAA}">
      <dsp:nvSpPr>
        <dsp:cNvPr id="0" name=""/>
        <dsp:cNvSpPr/>
      </dsp:nvSpPr>
      <dsp:spPr>
        <a:xfrm>
          <a:off x="147064" y="2794233"/>
          <a:ext cx="1656184" cy="11765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CEBF8-25DC-4E55-8D82-1B7215243B81}">
      <dsp:nvSpPr>
        <dsp:cNvPr id="0" name=""/>
        <dsp:cNvSpPr/>
      </dsp:nvSpPr>
      <dsp:spPr>
        <a:xfrm>
          <a:off x="0" y="0"/>
          <a:ext cx="8424936" cy="1558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4) </a:t>
          </a:r>
          <a:r>
            <a:rPr lang="ru-RU" sz="2000" b="1" i="1" kern="1200" dirty="0" err="1" smtClean="0">
              <a:solidFill>
                <a:srgbClr val="FF0000"/>
              </a:solidFill>
            </a:rPr>
            <a:t>Полифункциональность</a:t>
          </a:r>
          <a:r>
            <a:rPr lang="ru-RU" sz="2000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smtClean="0"/>
            <a:t>– наличие </a:t>
          </a:r>
          <a:r>
            <a:rPr lang="ru-RU" sz="2000" b="1" kern="1200" dirty="0" smtClean="0"/>
            <a:t>ширмы</a:t>
          </a:r>
          <a:r>
            <a:rPr lang="ru-RU" sz="2000" kern="1200" dirty="0" smtClean="0"/>
            <a:t> позволяет использовать предметы, не обладающие жестко закрепленным способом употребления, а также игрушек-заместителей </a:t>
          </a:r>
          <a:r>
            <a:rPr lang="ru-RU" sz="2000" i="1" kern="1200" dirty="0" smtClean="0"/>
            <a:t>(например, палочка вместо градусника, стул вместо машины и т. д.)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1829065" y="0"/>
        <a:ext cx="6595870" cy="1558422"/>
      </dsp:txXfrm>
    </dsp:sp>
    <dsp:sp modelId="{102C241A-AB9F-4DE2-AAFF-DC998E459C06}">
      <dsp:nvSpPr>
        <dsp:cNvPr id="0" name=""/>
        <dsp:cNvSpPr/>
      </dsp:nvSpPr>
      <dsp:spPr>
        <a:xfrm>
          <a:off x="144078" y="202898"/>
          <a:ext cx="1684987" cy="11526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8394D3-09B7-46D4-BA8C-15BB27679AD7}">
      <dsp:nvSpPr>
        <dsp:cNvPr id="0" name=""/>
        <dsp:cNvSpPr/>
      </dsp:nvSpPr>
      <dsp:spPr>
        <a:xfrm>
          <a:off x="0" y="1702500"/>
          <a:ext cx="8424936" cy="196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5) </a:t>
          </a:r>
          <a:r>
            <a:rPr lang="ru-RU" sz="2000" b="1" i="1" kern="1200" dirty="0" smtClean="0">
              <a:solidFill>
                <a:srgbClr val="FF0000"/>
              </a:solidFill>
            </a:rPr>
            <a:t>Вариативность</a:t>
          </a:r>
          <a:r>
            <a:rPr lang="ru-RU" sz="2000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smtClean="0"/>
            <a:t>– для обеспечения вариативности </a:t>
          </a:r>
          <a:r>
            <a:rPr lang="ru-RU" sz="2000" b="1" kern="1200" dirty="0" smtClean="0"/>
            <a:t>ширма имеет 6 панно</a:t>
          </a:r>
          <a:r>
            <a:rPr lang="ru-RU" sz="2000" kern="1200" dirty="0" smtClean="0"/>
            <a:t>, различного содержания, а наличие кармашков дает возможность периодически менять атрибуты для игр;</a:t>
          </a:r>
          <a:endParaRPr lang="ru-RU" sz="2000" kern="1200" dirty="0"/>
        </a:p>
      </dsp:txBody>
      <dsp:txXfrm>
        <a:off x="1829065" y="1702500"/>
        <a:ext cx="6595870" cy="1963613"/>
      </dsp:txXfrm>
    </dsp:sp>
    <dsp:sp modelId="{0B08FB59-D4A1-4101-8256-DC52C992AEDC}">
      <dsp:nvSpPr>
        <dsp:cNvPr id="0" name=""/>
        <dsp:cNvSpPr/>
      </dsp:nvSpPr>
      <dsp:spPr>
        <a:xfrm>
          <a:off x="144078" y="2107994"/>
          <a:ext cx="1684987" cy="11526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59A16E-4C46-4154-8418-5FB02AEB60E9}">
      <dsp:nvSpPr>
        <dsp:cNvPr id="0" name=""/>
        <dsp:cNvSpPr/>
      </dsp:nvSpPr>
      <dsp:spPr>
        <a:xfrm>
          <a:off x="0" y="3810192"/>
          <a:ext cx="8424936" cy="1169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6) </a:t>
          </a:r>
          <a:r>
            <a:rPr lang="ru-RU" sz="2000" b="1" i="1" kern="1200" dirty="0" smtClean="0">
              <a:solidFill>
                <a:srgbClr val="FF0000"/>
              </a:solidFill>
            </a:rPr>
            <a:t>Доступность</a:t>
          </a:r>
          <a:r>
            <a:rPr lang="ru-RU" sz="2000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smtClean="0"/>
            <a:t>– все дети имеют свободный доступ к </a:t>
          </a:r>
          <a:r>
            <a:rPr lang="ru-RU" sz="2000" b="1" kern="1200" dirty="0" smtClean="0"/>
            <a:t>ширме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1829065" y="3810192"/>
        <a:ext cx="6595870" cy="1169799"/>
      </dsp:txXfrm>
    </dsp:sp>
    <dsp:sp modelId="{AFC86AE7-64D3-4E5D-AC66-8CC174A28DAA}">
      <dsp:nvSpPr>
        <dsp:cNvPr id="0" name=""/>
        <dsp:cNvSpPr/>
      </dsp:nvSpPr>
      <dsp:spPr>
        <a:xfrm>
          <a:off x="144078" y="3818779"/>
          <a:ext cx="1684987" cy="11526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56D60-5716-4F2C-AC56-44F4012FB45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40FE8-FA70-456D-A485-90F2407FB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5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сайты\ProPowerPoint\Шаблоны\В работе\Детский\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3403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91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F27F51-6B1E-4B65-B658-DAF294527790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F63810-4FCA-480E-8D5F-6197A538E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6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F160F9-48BA-4C3B-ABBE-56179051A7DF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66F49F-6385-4EEE-A3BF-276DED605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7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4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881F8-A506-4352-A7EC-0672762344D8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2E6F1F-6C86-46E4-AF45-44EA95D7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6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2136A7-ECAA-431C-9BB4-5C4AEF3685E5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C39A6B-E932-47BF-8F0E-614DCD8E0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5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58FF66-3908-46C1-A98D-9F12B00FE466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198297-12AC-4E77-8D99-25F1616F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5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B2C1C2-A152-460F-AD96-ADCA1F757506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D9A649-156F-48AA-8395-FFB05A390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C68EA9-71C7-4E3B-8762-A50068E62085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2D88C5-B7E5-4571-B59F-752BA70A3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7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02D760-2D79-487F-B1E7-B255AE5CECB5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961F58-F172-4869-8748-7F4EED679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0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9E672C-DFCC-47AE-AF8B-D407539A487A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DB01B9-EADF-4B81-963E-DC1997A10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сайты\ProPowerPoint\Шаблоны\В работе\Детский\Slid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74168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416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6524625"/>
            <a:ext cx="179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00"/>
                </a:solidFill>
                <a:latin typeface="Isadora Cyr " pitchFamily="2" charset="0"/>
              </a:rPr>
              <a:t>ProPowerPoint.Ru</a:t>
            </a:r>
            <a:endParaRPr lang="ru-RU" sz="1600">
              <a:solidFill>
                <a:srgbClr val="FFFF00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443866" y="1268760"/>
            <a:ext cx="7056784" cy="273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«Трансформация предметно-развивающей среды в ДОУ в соответствии с ФГОС»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5062" y="5445224"/>
            <a:ext cx="4528938" cy="5046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Воспитатель: </a:t>
            </a:r>
            <a:r>
              <a:rPr lang="ru-RU" sz="2000" b="1" dirty="0" err="1" smtClean="0">
                <a:solidFill>
                  <a:schemeClr val="tx1"/>
                </a:solidFill>
              </a:rPr>
              <a:t>Утрясова</a:t>
            </a:r>
            <a:r>
              <a:rPr lang="ru-RU" sz="2000" b="1" dirty="0" smtClean="0">
                <a:solidFill>
                  <a:schemeClr val="tx1"/>
                </a:solidFill>
              </a:rPr>
              <a:t> С.А.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332656"/>
            <a:ext cx="670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Рыбинский детский сад, филиал МБДОУ «Детский сад №189»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5712" y="6237947"/>
            <a:ext cx="216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с. Рыбное, 2019 год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6874" y="4221088"/>
            <a:ext cx="171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</a:rPr>
              <a:t>МАСТЕР-КЛАСС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R\Desktop\презентация\IMG-20191115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74" y="476672"/>
            <a:ext cx="4320479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975" y="631778"/>
            <a:ext cx="4176464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Третья секция</a:t>
            </a:r>
            <a:r>
              <a:rPr lang="ru-RU" dirty="0" smtClean="0"/>
              <a:t>: прозрачные карманы: форматов </a:t>
            </a:r>
            <a:r>
              <a:rPr lang="ru-RU" dirty="0"/>
              <a:t> </a:t>
            </a:r>
            <a:r>
              <a:rPr lang="ru-RU" dirty="0" smtClean="0"/>
              <a:t>А-3 (либо 2 – А-4) и 2 широких, но не глубоких кармана.</a:t>
            </a:r>
          </a:p>
          <a:p>
            <a:r>
              <a:rPr lang="ru-RU" dirty="0" smtClean="0"/>
              <a:t>Эту секцию можно использовать как стенд по всем образовательным областям, во время организованной образовательной деятельности, в организованной совместной деятельности, как  демонстрация дидактических картин, наглядного пособия, различных схем и т.д. с целью  расширения кругозора детей, формирования целостной картины мира.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8982" y="4763675"/>
            <a:ext cx="4176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Кроме того, данную секцию можно использовать для оформления сюжетно-ролевых игр с помощью иллюстраций на разные тематики.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R\Desktop\презентация\IMG-20191107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234234" cy="5645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1268760"/>
            <a:ext cx="310099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Следующая секция имеет полотно зелено цвета, на котором  изображено дерево. На ветвях дерева пришиты липучки для листочков в соответствии с временем года.</a:t>
            </a:r>
          </a:p>
          <a:p>
            <a:r>
              <a:rPr lang="ru-RU" dirty="0" smtClean="0"/>
              <a:t> Снизу полотна имеются три неглубоких кармана, предназначенных для хранения листочков соответствующего цвета.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9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340598" y="260648"/>
            <a:ext cx="6624587" cy="647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Варианты использования ширмы: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88993"/>
            <a:ext cx="3762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Оформление сюжетно-ролевые игр:</a:t>
            </a:r>
            <a:endParaRPr lang="ru-RU" dirty="0"/>
          </a:p>
        </p:txBody>
      </p:sp>
      <p:pic>
        <p:nvPicPr>
          <p:cNvPr id="8194" name="Picture 2" descr="C:\Users\UserR\Desktop\презентация\IMG-20191107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R\Desktop\презентация\IMG-20191107-WA0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6"/>
          <a:stretch/>
        </p:blipFill>
        <p:spPr bwMode="auto">
          <a:xfrm>
            <a:off x="6084168" y="1772816"/>
            <a:ext cx="2704802" cy="39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R\Desktop\презентация\IMG-20191107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31477"/>
            <a:ext cx="2780710" cy="37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1259468"/>
            <a:ext cx="113576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Больница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2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340598" y="260648"/>
            <a:ext cx="6624587" cy="647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Варианты использования ширмы: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88993"/>
            <a:ext cx="3762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Оформление сюжетно-ролевые игр: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251701"/>
            <a:ext cx="7601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Почта</a:t>
            </a:r>
            <a:endParaRPr lang="ru-RU" dirty="0"/>
          </a:p>
        </p:txBody>
      </p:sp>
      <p:pic>
        <p:nvPicPr>
          <p:cNvPr id="9220" name="Picture 4" descr="C:\Users\UserR\Desktop\презентация\IMG-20191107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89" y="1340768"/>
            <a:ext cx="3868400" cy="51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340598" y="260648"/>
            <a:ext cx="6624587" cy="647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Варианты использования ширмы: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88993"/>
            <a:ext cx="3762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Оформление сюжетно-ролевые игр: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259468"/>
            <a:ext cx="122911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Пожарные</a:t>
            </a:r>
            <a:endParaRPr lang="ru-RU" dirty="0"/>
          </a:p>
        </p:txBody>
      </p:sp>
      <p:pic>
        <p:nvPicPr>
          <p:cNvPr id="9218" name="Picture 2" descr="D:\фотографии\фотографии вц\IMG-20191113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4732"/>
            <a:ext cx="4010212" cy="498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графии\фотографии вц\IMG-20191113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6" y="1660557"/>
            <a:ext cx="3742373" cy="498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340598" y="260648"/>
            <a:ext cx="6624587" cy="647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Варианты использования ширмы: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88993"/>
            <a:ext cx="40643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зменение в природе</a:t>
            </a:r>
            <a:r>
              <a:rPr lang="ru-RU" dirty="0"/>
              <a:t> </a:t>
            </a:r>
            <a:r>
              <a:rPr lang="ru-RU" dirty="0" smtClean="0"/>
              <a:t>по времени года</a:t>
            </a:r>
            <a:endParaRPr lang="ru-RU" dirty="0"/>
          </a:p>
        </p:txBody>
      </p:sp>
      <p:pic>
        <p:nvPicPr>
          <p:cNvPr id="10242" name="Picture 2" descr="C:\Users\UserR\Desktop\презентация\IMG-20191115-WA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4043"/>
            <a:ext cx="3168352" cy="42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R\Desktop\презентация\IMG-20191107-WA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94043"/>
            <a:ext cx="3226178" cy="43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R\Desktop\презентация\IMG-20191115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4294"/>
            <a:ext cx="3180787" cy="42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340598" y="260648"/>
            <a:ext cx="6624587" cy="647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Варианты использования ширмы: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88993"/>
            <a:ext cx="174599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Наступила зима</a:t>
            </a:r>
            <a:endParaRPr lang="ru-RU" dirty="0"/>
          </a:p>
        </p:txBody>
      </p:sp>
      <p:pic>
        <p:nvPicPr>
          <p:cNvPr id="11266" name="Picture 2" descr="C:\Users\UserR\Desktop\презентация\IMG-20191115-WA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614965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R\Desktop\презентация\IMG-20191107-WA00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"/>
          <a:stretch/>
        </p:blipFill>
        <p:spPr bwMode="auto">
          <a:xfrm>
            <a:off x="5097818" y="1614964"/>
            <a:ext cx="3518514" cy="45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340598" y="260648"/>
            <a:ext cx="6624587" cy="647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Варианты использования ширмы: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88993"/>
            <a:ext cx="39051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Игры для развития мелкой моторики:</a:t>
            </a:r>
            <a:endParaRPr lang="ru-RU" dirty="0"/>
          </a:p>
        </p:txBody>
      </p:sp>
      <p:pic>
        <p:nvPicPr>
          <p:cNvPr id="12290" name="Picture 2" descr="C:\Users\UserR\Desktop\презентация\IMG-20191107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97" y="1412776"/>
            <a:ext cx="344908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R\Desktop\презентация\IMG-20191107-WA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340598" y="260648"/>
            <a:ext cx="6624587" cy="647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Варианты использования ширмы: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88993"/>
            <a:ext cx="28005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Познавательное развитие:</a:t>
            </a:r>
            <a:endParaRPr lang="ru-RU" dirty="0"/>
          </a:p>
        </p:txBody>
      </p:sp>
      <p:pic>
        <p:nvPicPr>
          <p:cNvPr id="13314" name="Picture 2" descr="C:\Users\UserR\Desktop\презентация\IMG-20191107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R\Desktop\презентация\IMG-20191115-WA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63" y="1412776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340598" y="260648"/>
            <a:ext cx="6624587" cy="647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Варианты использования ширмы: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88993"/>
            <a:ext cx="52392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Театрализованная деятельность (кукольный театр):</a:t>
            </a:r>
            <a:endParaRPr lang="ru-RU" dirty="0"/>
          </a:p>
        </p:txBody>
      </p:sp>
      <p:pic>
        <p:nvPicPr>
          <p:cNvPr id="14339" name="Picture 3" descr="C:\Users\UserR\Desktop\презентация\IMG-20191107-WA0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" b="7776"/>
          <a:stretch/>
        </p:blipFill>
        <p:spPr bwMode="auto">
          <a:xfrm>
            <a:off x="5004048" y="1556792"/>
            <a:ext cx="3799910" cy="47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R\Desktop\IMG-20191107-WA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672408" cy="47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8136904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/>
              <a:t>В ФГОС ДО развивающая предметно-пространственная среда должна обеспечивать возможность общения и совместной деятельности детей и взрослых, двигательной активности детей, а также возможности для уединения. А также развивающая предметно-пространственная среда должна быть содержательно-насыщенной, трансформируемой, полифункциональной, вариативной, доступной и безопасной. Чтобы предметно-пространственная развивающая среда выступала как развивающая, подвижная и легко меняющаяся, мы пришли к решению доработать уже имеющуюся в группе ширму, сделать ее многофункциональной, для использования в игровой, театрализованной и познавательно-образовательной деятельности </a:t>
            </a:r>
            <a:r>
              <a:rPr lang="ru-RU" sz="2400" dirty="0" smtClean="0"/>
              <a:t>детей.</a:t>
            </a:r>
            <a:endParaRPr lang="ru-RU" sz="2800" dirty="0" smtClean="0"/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528243" cy="71993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Актуальность:</a:t>
            </a:r>
          </a:p>
        </p:txBody>
      </p:sp>
      <p:pic>
        <p:nvPicPr>
          <p:cNvPr id="13321" name="Picture 9" descr="Картинки по запросу восклицательный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3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43" y="4797152"/>
            <a:ext cx="1735257" cy="17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340598" y="260648"/>
            <a:ext cx="6624587" cy="647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Варианты использования ширмы: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888993"/>
            <a:ext cx="43068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Речевое развитие (узнаем героев сказок):</a:t>
            </a:r>
            <a:endParaRPr lang="ru-RU" dirty="0"/>
          </a:p>
        </p:txBody>
      </p:sp>
      <p:pic>
        <p:nvPicPr>
          <p:cNvPr id="6" name="Picture 2" descr="C:\Users\UserR\Desktop\презентация\IMG-20191107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8605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UserR\Desktop\презентация\IMG-20191107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68605"/>
            <a:ext cx="3777884" cy="50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8136904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dirty="0" smtClean="0"/>
              <a:t>Я надеюсь, что ширма станет действительно многофункциональной, поможет создать благоприятные условия для развития познавательных процессов, интеллектуального развития детей, а также творческой активности различных видах деятельности, как того требует в ФГОС ДО.</a:t>
            </a:r>
          </a:p>
          <a:p>
            <a:pPr marL="0" indent="0">
              <a:buNone/>
            </a:pPr>
            <a:r>
              <a:rPr lang="ru-RU" sz="2800" dirty="0" smtClean="0"/>
              <a:t>Также, я ожидаю, что данное пособие станет обучающим пособием с интересными элементами, позволяющими решать воспитательные, развивающие и обучающие цели и задачи. 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528243" cy="64807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/>
              <a:t>Заключение:</a:t>
            </a:r>
          </a:p>
        </p:txBody>
      </p:sp>
      <p:pic>
        <p:nvPicPr>
          <p:cNvPr id="13321" name="Picture 9" descr="Картинки по запросу восклицательный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3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43" y="4797152"/>
            <a:ext cx="1735257" cy="17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10590"/>
            <a:ext cx="3960440" cy="4832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Вместе с солнцем просыпаюсь,</a:t>
            </a:r>
          </a:p>
          <a:p>
            <a:pPr algn="ctr"/>
            <a:r>
              <a:rPr lang="ru-RU" sz="2200" dirty="0"/>
              <a:t>Я приходу утра рад.</a:t>
            </a:r>
          </a:p>
          <a:p>
            <a:pPr algn="ctr"/>
            <a:r>
              <a:rPr lang="ru-RU" sz="2200" dirty="0"/>
              <a:t>Быстро-быстро собираюсь</a:t>
            </a:r>
          </a:p>
          <a:p>
            <a:pPr algn="ctr"/>
            <a:r>
              <a:rPr lang="ru-RU" sz="2200" dirty="0"/>
              <a:t>Я в любимый детский сад!</a:t>
            </a:r>
          </a:p>
          <a:p>
            <a:pPr algn="ctr"/>
            <a:endParaRPr lang="ru-RU" sz="2200" dirty="0"/>
          </a:p>
          <a:p>
            <a:pPr algn="ctr"/>
            <a:r>
              <a:rPr lang="ru-RU" sz="2200" dirty="0"/>
              <a:t>Там и книжки, и игрушки,</a:t>
            </a:r>
          </a:p>
          <a:p>
            <a:pPr algn="ctr"/>
            <a:r>
              <a:rPr lang="ru-RU" sz="2200" dirty="0"/>
              <a:t>Там любимые друзья,</a:t>
            </a:r>
          </a:p>
          <a:p>
            <a:pPr algn="ctr"/>
            <a:r>
              <a:rPr lang="ru-RU" sz="2200" dirty="0"/>
              <a:t>Мои верные подружки,</a:t>
            </a:r>
          </a:p>
          <a:p>
            <a:pPr algn="ctr"/>
            <a:r>
              <a:rPr lang="ru-RU" sz="2200" dirty="0"/>
              <a:t>Мне без них никак нельзя!</a:t>
            </a:r>
          </a:p>
          <a:p>
            <a:pPr algn="ctr"/>
            <a:endParaRPr lang="ru-RU" sz="2200" dirty="0"/>
          </a:p>
          <a:p>
            <a:pPr algn="ctr"/>
            <a:r>
              <a:rPr lang="ru-RU" sz="2200" dirty="0"/>
              <a:t>Воспитатель милый самый,</a:t>
            </a:r>
          </a:p>
          <a:p>
            <a:pPr algn="ctr"/>
            <a:r>
              <a:rPr lang="ru-RU" sz="2200" dirty="0"/>
              <a:t>Помогает нам и учит.</a:t>
            </a:r>
          </a:p>
          <a:p>
            <a:pPr algn="ctr"/>
            <a:r>
              <a:rPr lang="ru-RU" sz="2200" dirty="0"/>
              <a:t>Мне она почти как мама.</a:t>
            </a:r>
          </a:p>
          <a:p>
            <a:pPr algn="ctr"/>
            <a:r>
              <a:rPr lang="ru-RU" sz="2200" dirty="0"/>
              <a:t>И детсад наш самый лучший!</a:t>
            </a:r>
          </a:p>
        </p:txBody>
      </p:sp>
      <p:pic>
        <p:nvPicPr>
          <p:cNvPr id="2050" name="Picture 2" descr="C:\Users\UserR\Desktop\IMG-20191120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968552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848872" cy="26642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сайты\ProPowerPoint\Шаблоны\В работе\Детский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560840" cy="2664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/>
              <a:t>использование нестандартного оборудования в процессе совершенствования  развития детей дошкольного возраста; развитие познавательных интересов и способностей, познавательных процессов дошкольников на основе практических действий, оптимизация предметно- пространственных условий в </a:t>
            </a:r>
            <a:r>
              <a:rPr lang="ru-RU" sz="2400" dirty="0" smtClean="0"/>
              <a:t>ДОУ.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2160091" cy="71993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Цель:</a:t>
            </a:r>
          </a:p>
        </p:txBody>
      </p:sp>
      <p:pic>
        <p:nvPicPr>
          <p:cNvPr id="14342" name="Picture 6" descr="Картинки по запросу цель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67" r="95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28" y="3717032"/>
            <a:ext cx="2568430" cy="23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сайты\ProPowerPoint\Шаблоны\В работе\Детский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905246"/>
              </p:ext>
            </p:extLst>
          </p:nvPr>
        </p:nvGraphicFramePr>
        <p:xfrm>
          <a:off x="251520" y="548680"/>
          <a:ext cx="8712968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2160091" cy="71993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9719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272808" cy="648072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/>
              <a:t>Многофункциональная ширма</a:t>
            </a:r>
            <a:r>
              <a:rPr lang="ru-RU" sz="2000" dirty="0"/>
              <a:t> отвечает всем требованиям, предъявляемым к предметно-развивающей среде </a:t>
            </a:r>
            <a:r>
              <a:rPr lang="ru-RU" sz="2000" dirty="0" smtClean="0"/>
              <a:t>группы: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60649"/>
            <a:ext cx="3240359" cy="64807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Требования: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2924830"/>
              </p:ext>
            </p:extLst>
          </p:nvPr>
        </p:nvGraphicFramePr>
        <p:xfrm>
          <a:off x="395536" y="1988840"/>
          <a:ext cx="828092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9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06666822"/>
              </p:ext>
            </p:extLst>
          </p:nvPr>
        </p:nvGraphicFramePr>
        <p:xfrm>
          <a:off x="395536" y="1268760"/>
          <a:ext cx="842493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251666"/>
            <a:ext cx="3240359" cy="648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mtClean="0"/>
              <a:t>Требования: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936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66664"/>
            <a:ext cx="7416824" cy="22322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/>
              <a:t>Основа ширмы изготовлена из экологически чистого материала -дерева. Состоит из </a:t>
            </a:r>
            <a:r>
              <a:rPr lang="ru-RU" sz="2400" dirty="0" smtClean="0"/>
              <a:t>трех рам: центральная и боковые части. У ширмы есть две стороны. С одной стороны, три игровых поля, каждое обшито тканью с кармашками. Ткань можно снять, если нужно что-то добавить или поменять, а потом прикрепить обратно.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36703" cy="79193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/>
              <a:t>Техническая характеристика</a:t>
            </a:r>
          </a:p>
        </p:txBody>
      </p:sp>
      <p:pic>
        <p:nvPicPr>
          <p:cNvPr id="1026" name="Picture 2" descr="C:\Users\UserR\Desktop\презентация\IMG-20191115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R\Desktop\презентация\IMG-20191115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78" y="3255848"/>
            <a:ext cx="4519918" cy="3413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R\Desktop\презентация\IMG-20191115-WA00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/>
          <a:stretch/>
        </p:blipFill>
        <p:spPr bwMode="auto">
          <a:xfrm>
            <a:off x="683568" y="548680"/>
            <a:ext cx="3918629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052736"/>
            <a:ext cx="4176464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Первая секция. </a:t>
            </a:r>
            <a:r>
              <a:rPr lang="ru-RU" dirty="0" smtClean="0"/>
              <a:t>Эта часть ширмы имеет полотно с пристроченными к нему полосами тесьмы. Кроме того имеются  две полосы липучки и два неглубоких кармана. Секцию можно использовать во время ООД и СОД, а также в самостоятельной деятельности детей (СД). Через организацию данных видов деятельности мы сможем обучать детей грамоте, формировать элементарные математические представления, расширять кругозор, а также способствовать мышлению ребенка, развивать творческую активность, мелкую моторику.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7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R\Desktop\презентация\IMG-20191115-WA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9849" r="24359" b="16368"/>
          <a:stretch/>
        </p:blipFill>
        <p:spPr bwMode="auto">
          <a:xfrm>
            <a:off x="3131840" y="2852936"/>
            <a:ext cx="3289058" cy="366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R\Desktop\презентация\IMG-20191115-WA0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5" y="2738502"/>
            <a:ext cx="2944925" cy="3926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7056785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/>
              <a:t>Ц</a:t>
            </a:r>
            <a:r>
              <a:rPr lang="ru-RU" b="1" i="1" dirty="0" smtClean="0"/>
              <a:t>ентральная часть ширмы </a:t>
            </a:r>
            <a:r>
              <a:rPr lang="ru-RU" dirty="0" smtClean="0"/>
              <a:t>предназначена для театрализованной деятельности,  на  нижней части - пришиты липы, на которые можно прикрепить плоскостных  персонажей,  эта часть способствует развитию речи дошкольников, расширению кругозора, развитию творческих способностей.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нижней части ширмы имеются три глубоких кармана, где помещены герои разных сказок, атрибуты и другое. </a:t>
            </a:r>
          </a:p>
          <a:p>
            <a:r>
              <a:rPr lang="ru-RU" dirty="0" smtClean="0"/>
              <a:t>На одной из секций расположен домик для инсценировки сказок.</a:t>
            </a:r>
            <a:endParaRPr lang="ru-RU" dirty="0"/>
          </a:p>
        </p:txBody>
      </p:sp>
      <p:pic>
        <p:nvPicPr>
          <p:cNvPr id="8" name="Picture 2" descr="C:\Users\UserR\Desktop\презентация\IMG-20191115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12" y="2852936"/>
            <a:ext cx="2700301" cy="36004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ar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Fonarik</Template>
  <TotalTime>353</TotalTime>
  <Words>701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Fonarik</vt:lpstr>
      <vt:lpstr>«Трансформация предметно-развивающей среды в ДОУ в соответствии с ФГОС»</vt:lpstr>
      <vt:lpstr>Актуальность:</vt:lpstr>
      <vt:lpstr>Цель:</vt:lpstr>
      <vt:lpstr>Задачи:</vt:lpstr>
      <vt:lpstr>Требования:</vt:lpstr>
      <vt:lpstr>Презентация PowerPoint</vt:lpstr>
      <vt:lpstr>Техническая 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использования ширмы:</vt:lpstr>
      <vt:lpstr>Варианты использования ширмы:</vt:lpstr>
      <vt:lpstr>Варианты использования ширмы:</vt:lpstr>
      <vt:lpstr>Варианты использования ширмы:</vt:lpstr>
      <vt:lpstr>Варианты использования ширмы:</vt:lpstr>
      <vt:lpstr>Варианты использования ширмы:</vt:lpstr>
      <vt:lpstr>Варианты использования ширмы:</vt:lpstr>
      <vt:lpstr>Варианты использования ширмы:</vt:lpstr>
      <vt:lpstr>Варианты использования ширмы:</vt:lpstr>
      <vt:lpstr>Заключение: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Многофункциональная ширма</dc:title>
  <dc:subject>Фонарик</dc:subject>
  <dc:creator>UserR</dc:creator>
  <dc:description>http://propowerpoint.ru - Бесплатные шаблоны для презентаций. Полезные советы и уроки PowerPoint .</dc:description>
  <cp:lastModifiedBy>UserR</cp:lastModifiedBy>
  <cp:revision>30</cp:revision>
  <cp:lastPrinted>2019-11-18T10:09:10Z</cp:lastPrinted>
  <dcterms:created xsi:type="dcterms:W3CDTF">2019-11-15T08:02:23Z</dcterms:created>
  <dcterms:modified xsi:type="dcterms:W3CDTF">2019-11-25T02:37:15Z</dcterms:modified>
</cp:coreProperties>
</file>